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17815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ctrTitle"/>
          </p:nvPr>
        </p:nvSpPr>
        <p:spPr>
          <a:xfrm>
            <a:off x="3071663" y="1857584"/>
            <a:ext cx="5976666" cy="1515534"/>
          </a:xfrm>
          <a:prstGeom prst="rect">
            <a:avLst/>
          </a:prstGeom>
        </p:spPr>
        <p:txBody>
          <a:bodyPr/>
          <a:lstStyle/>
          <a:p>
            <a:pPr defTabSz="868680">
              <a:defRPr sz="3420"/>
            </a:pPr>
            <a:r>
              <a:t>FIBA 2015</a:t>
            </a:r>
            <a:br/>
            <a:r>
              <a:t>2-Person Mechanics Changes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1981200" y="47040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Lead</a:t>
            </a:r>
          </a:p>
        </p:txBody>
      </p:sp>
      <p:grpSp>
        <p:nvGrpSpPr>
          <p:cNvPr id="118" name="Group 118"/>
          <p:cNvGrpSpPr/>
          <p:nvPr/>
        </p:nvGrpSpPr>
        <p:grpSpPr>
          <a:xfrm>
            <a:off x="6556508" y="1489680"/>
            <a:ext cx="3584715" cy="3600401"/>
            <a:chOff x="0" y="0"/>
            <a:chExt cx="3584714" cy="3600400"/>
          </a:xfrm>
        </p:grpSpPr>
        <p:pic>
          <p:nvPicPr>
            <p:cNvPr id="11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81068"/>
              <a:ext cx="3584715" cy="3119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image2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9661" y="-1"/>
              <a:ext cx="651767" cy="769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image3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78030" y="19995"/>
              <a:ext cx="619179" cy="7498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9" name="Shape 119"/>
          <p:cNvSpPr/>
          <p:nvPr/>
        </p:nvSpPr>
        <p:spPr>
          <a:xfrm>
            <a:off x="2308237" y="1341575"/>
            <a:ext cx="8217694" cy="3004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Working on the baseline</a:t>
            </a:r>
          </a:p>
          <a:p>
            <a:pPr marL="285750" indent="-285750">
              <a:buSzPct val="100000"/>
              <a:buFont typeface="Wingdings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Keep torso toward front of rim (45°)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and adjust position with ball to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maintain open (wide) angle</a:t>
            </a:r>
          </a:p>
          <a:p>
            <a:pPr marL="285750" indent="-285750">
              <a:buSzPct val="100000"/>
              <a:buFont typeface="Wingdings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Field of vision should enable you to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see horizontally and vertically as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clearly as possible </a:t>
            </a:r>
            <a:r>
              <a:rPr sz="1600"/>
              <a:t>(keep distance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from play)</a:t>
            </a:r>
          </a:p>
          <a:p>
            <a:pPr marL="285750" indent="-285750">
              <a:buSzPct val="100000"/>
              <a:buFont typeface="Wingdings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Find the initial position where you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are able to cover the next play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situation </a:t>
            </a:r>
            <a:r>
              <a:rPr sz="1600"/>
              <a:t>(anticipate the next play)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2721449" y="764705"/>
            <a:ext cx="6798734" cy="130386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Warning Whistle</a:t>
            </a:r>
            <a:br/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When a throw-in is taken on the endline in the frontcourt, Lead official will blow the whistle before placing the ball at the player’s disposal for the throw-in.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2639616" y="476672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Throw-in/Warning Whistle</a:t>
            </a:r>
          </a:p>
        </p:txBody>
      </p:sp>
      <p:pic>
        <p:nvPicPr>
          <p:cNvPr id="125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5952" y="1556792"/>
            <a:ext cx="6126063" cy="4350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2639616" y="332656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Throw-in Frontcourt Endline</a:t>
            </a:r>
          </a:p>
        </p:txBody>
      </p:sp>
      <p:pic>
        <p:nvPicPr>
          <p:cNvPr id="12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9827" y="1910112"/>
            <a:ext cx="7207523" cy="4447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2639616" y="332656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Throw-in Frontcourt Endline</a:t>
            </a:r>
          </a:p>
        </p:txBody>
      </p:sp>
      <p:pic>
        <p:nvPicPr>
          <p:cNvPr id="131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1584" y="1556792"/>
            <a:ext cx="6550995" cy="4529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2639616" y="332656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Throw-in Frontcourt Endline</a:t>
            </a:r>
          </a:p>
        </p:txBody>
      </p:sp>
      <p:pic>
        <p:nvPicPr>
          <p:cNvPr id="134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8941" y="1697447"/>
            <a:ext cx="6883043" cy="4788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2700601" y="476672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Time-outs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xfrm>
            <a:off x="2567608" y="2204865"/>
            <a:ext cx="7211561" cy="344499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buFont typeface="Wingdings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Leave the ball where the game will be resumed</a:t>
            </a:r>
          </a:p>
          <a:p>
            <a:pPr>
              <a:lnSpc>
                <a:spcPct val="81000"/>
              </a:lnSpc>
              <a:buFont typeface="Wingdings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Excellent time to communicate (together)</a:t>
            </a:r>
          </a:p>
          <a:p>
            <a:pPr>
              <a:lnSpc>
                <a:spcPct val="81000"/>
              </a:lnSpc>
              <a:buFont typeface="Wingdings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20secs remain - move close to the team benches</a:t>
            </a:r>
          </a:p>
          <a:p>
            <a:pPr>
              <a:lnSpc>
                <a:spcPct val="81000"/>
              </a:lnSpc>
              <a:buFont typeface="Wingdings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10secs remain – break huddles and leave, if you go back it’s to warn for not breaking huddle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FIBA 2015 2-Person Mechanics Changes</vt:lpstr>
      <vt:lpstr>Lead</vt:lpstr>
      <vt:lpstr>Warning Whistle </vt:lpstr>
      <vt:lpstr>Throw-in/Warning Whistle</vt:lpstr>
      <vt:lpstr>Throw-in Frontcourt Endline</vt:lpstr>
      <vt:lpstr>Throw-in Frontcourt Endline</vt:lpstr>
      <vt:lpstr>Throw-in Frontcourt Endline</vt:lpstr>
      <vt:lpstr>Time-outs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FIBA 2015 2-Person Mechanics Changes</dc:title>
  <dc:creator>Calvin Dueck</dc:creator>
  <cp:lastModifiedBy>Calvin Dueck</cp:lastModifiedBy>
  <cp:revision>1</cp:revision>
  <dcterms:modified xsi:type="dcterms:W3CDTF">2016-12-02T00:09:04Z</dcterms:modified>
</cp:coreProperties>
</file>