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86020110"/>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idx="4294967295"/>
          </p:nvPr>
        </p:nvSpPr>
        <p:spPr>
          <a:xfrm>
            <a:off x="685800" y="1600200"/>
            <a:ext cx="7772400" cy="2971800"/>
          </a:xfrm>
          <a:prstGeom prst="rect">
            <a:avLst/>
          </a:prstGeom>
        </p:spPr>
        <p:txBody>
          <a:bodyPr>
            <a:normAutofit/>
          </a:bodyPr>
          <a:lstStyle/>
          <a:p>
            <a:pPr defTabSz="758951">
              <a:defRPr sz="6640" b="1"/>
            </a:pPr>
            <a:r>
              <a:t>FIBA 2 Person Mechanics</a:t>
            </a:r>
            <a:br/>
            <a:endParaRPr/>
          </a:p>
        </p:txBody>
      </p:sp>
      <p:sp>
        <p:nvSpPr>
          <p:cNvPr id="21" name="Shape 21"/>
          <p:cNvSpPr>
            <a:spLocks noGrp="1"/>
          </p:cNvSpPr>
          <p:nvPr>
            <p:ph type="body" sz="quarter" idx="4294967295"/>
          </p:nvPr>
        </p:nvSpPr>
        <p:spPr>
          <a:xfrm>
            <a:off x="5257800" y="5638800"/>
            <a:ext cx="3657600" cy="914400"/>
          </a:xfrm>
          <a:prstGeom prst="rect">
            <a:avLst/>
          </a:prstGeom>
        </p:spPr>
        <p:txBody>
          <a:bodyPr>
            <a:normAutofit/>
          </a:bodyPr>
          <a:lstStyle>
            <a:lvl1pPr marL="0" indent="0">
              <a:spcBef>
                <a:spcPts val="400"/>
              </a:spcBef>
              <a:buSzTx/>
              <a:buNone/>
              <a:defRPr sz="2000" b="1">
                <a:solidFill>
                  <a:srgbClr val="FFFF00"/>
                </a:solidFill>
              </a:defRPr>
            </a:lvl1pPr>
          </a:lstStyle>
          <a:p>
            <a:r>
              <a:t>August 2012</a:t>
            </a:r>
          </a:p>
        </p:txBody>
      </p:sp>
      <p:pic>
        <p:nvPicPr>
          <p:cNvPr id="22" name="fiba logo 1.jpeg" descr="fiba logo 1"/>
          <p:cNvPicPr>
            <a:picLocks noChangeAspect="1"/>
          </p:cNvPicPr>
          <p:nvPr/>
        </p:nvPicPr>
        <p:blipFill>
          <a:blip r:embed="rId2">
            <a:extLst/>
          </a:blip>
          <a:stretch>
            <a:fillRect/>
          </a:stretch>
        </p:blipFill>
        <p:spPr>
          <a:xfrm>
            <a:off x="7543800" y="0"/>
            <a:ext cx="1600200" cy="1600200"/>
          </a:xfrm>
          <a:prstGeom prst="rect">
            <a:avLst/>
          </a:prstGeom>
          <a:ln w="12700">
            <a:miter lim="400000"/>
          </a:ln>
        </p:spPr>
      </p:pic>
      <p:pic>
        <p:nvPicPr>
          <p:cNvPr id="23" name="CABO ICON (2).jpeg" descr="CABO ICON (2)"/>
          <p:cNvPicPr>
            <a:picLocks noChangeAspect="1"/>
          </p:cNvPicPr>
          <p:nvPr/>
        </p:nvPicPr>
        <p:blipFill>
          <a:blip r:embed="rId3">
            <a:extLst/>
          </a:blip>
          <a:stretch>
            <a:fillRect/>
          </a:stretch>
        </p:blipFill>
        <p:spPr>
          <a:xfrm>
            <a:off x="381000" y="5562600"/>
            <a:ext cx="2057400" cy="93027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457200" y="274637"/>
            <a:ext cx="8229600" cy="868363"/>
          </a:xfrm>
          <a:prstGeom prst="rect">
            <a:avLst/>
          </a:prstGeom>
        </p:spPr>
        <p:txBody>
          <a:bodyPr>
            <a:normAutofit/>
          </a:bodyPr>
          <a:lstStyle>
            <a:lvl1pPr>
              <a:defRPr sz="3600" b="1"/>
            </a:lvl1pPr>
          </a:lstStyle>
          <a:p>
            <a:r>
              <a:t>Court Coverage Areas</a:t>
            </a:r>
          </a:p>
        </p:txBody>
      </p:sp>
      <p:pic>
        <p:nvPicPr>
          <p:cNvPr id="68" name="image.jpeg"/>
          <p:cNvPicPr>
            <a:picLocks noChangeAspect="1"/>
          </p:cNvPicPr>
          <p:nvPr/>
        </p:nvPicPr>
        <p:blipFill>
          <a:blip r:embed="rId2">
            <a:extLst/>
          </a:blip>
          <a:stretch>
            <a:fillRect/>
          </a:stretch>
        </p:blipFill>
        <p:spPr>
          <a:xfrm>
            <a:off x="463550" y="2774950"/>
            <a:ext cx="4094163" cy="3702050"/>
          </a:xfrm>
          <a:prstGeom prst="rect">
            <a:avLst/>
          </a:prstGeom>
          <a:ln w="12700">
            <a:miter lim="400000"/>
          </a:ln>
        </p:spPr>
      </p:pic>
      <p:pic>
        <p:nvPicPr>
          <p:cNvPr id="69" name="image.jpeg"/>
          <p:cNvPicPr>
            <a:picLocks noChangeAspect="1"/>
          </p:cNvPicPr>
          <p:nvPr/>
        </p:nvPicPr>
        <p:blipFill>
          <a:blip r:embed="rId3">
            <a:extLst/>
          </a:blip>
          <a:stretch>
            <a:fillRect/>
          </a:stretch>
        </p:blipFill>
        <p:spPr>
          <a:xfrm>
            <a:off x="4643437" y="1295400"/>
            <a:ext cx="4098926" cy="3733800"/>
          </a:xfrm>
          <a:prstGeom prst="rect">
            <a:avLst/>
          </a:prstGeom>
          <a:ln w="12700">
            <a:miter lim="400000"/>
          </a:ln>
        </p:spPr>
      </p:pic>
      <p:sp>
        <p:nvSpPr>
          <p:cNvPr id="70" name="Shape 70"/>
          <p:cNvSpPr/>
          <p:nvPr/>
        </p:nvSpPr>
        <p:spPr>
          <a:xfrm>
            <a:off x="463550" y="1268412"/>
            <a:ext cx="3505200" cy="11507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00"/>
                </a:solidFill>
              </a:defRPr>
            </a:lvl1pPr>
          </a:lstStyle>
          <a:p>
            <a:r>
              <a:t>Court coverage rectangles remain are ‘keyed’ to table and independent of location of Lead and Trail</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idx="4294967295"/>
          </p:nvPr>
        </p:nvSpPr>
        <p:spPr>
          <a:xfrm>
            <a:off x="457200" y="274637"/>
            <a:ext cx="8229600" cy="868363"/>
          </a:xfrm>
          <a:prstGeom prst="rect">
            <a:avLst/>
          </a:prstGeom>
        </p:spPr>
        <p:txBody>
          <a:bodyPr>
            <a:normAutofit/>
          </a:bodyPr>
          <a:lstStyle>
            <a:lvl1pPr>
              <a:defRPr b="1"/>
            </a:lvl1pPr>
          </a:lstStyle>
          <a:p>
            <a:r>
              <a:t>Primary Duties of Trail</a:t>
            </a:r>
          </a:p>
        </p:txBody>
      </p:sp>
      <p:sp>
        <p:nvSpPr>
          <p:cNvPr id="73" name="Shape 73"/>
          <p:cNvSpPr>
            <a:spLocks noGrp="1"/>
          </p:cNvSpPr>
          <p:nvPr>
            <p:ph type="body" idx="4294967295"/>
          </p:nvPr>
        </p:nvSpPr>
        <p:spPr>
          <a:xfrm>
            <a:off x="457200" y="1447800"/>
            <a:ext cx="8458200" cy="4525963"/>
          </a:xfrm>
          <a:prstGeom prst="rect">
            <a:avLst/>
          </a:prstGeom>
        </p:spPr>
        <p:txBody>
          <a:bodyPr>
            <a:normAutofit/>
          </a:bodyPr>
          <a:lstStyle/>
          <a:p>
            <a:pPr marL="336042" indent="-336042" defTabSz="896111">
              <a:lnSpc>
                <a:spcPct val="110000"/>
              </a:lnSpc>
              <a:spcBef>
                <a:spcPts val="500"/>
              </a:spcBef>
              <a:buChar char="•"/>
              <a:defRPr sz="2352" b="1">
                <a:solidFill>
                  <a:srgbClr val="FFFF00"/>
                </a:solidFill>
              </a:defRPr>
            </a:pPr>
            <a:r>
              <a:t>Two and three-point field goal attempts including judging time expiration </a:t>
            </a:r>
          </a:p>
          <a:p>
            <a:pPr marL="728091" lvl="1" indent="-280035" defTabSz="896111">
              <a:lnSpc>
                <a:spcPct val="110000"/>
              </a:lnSpc>
              <a:spcBef>
                <a:spcPts val="0"/>
              </a:spcBef>
              <a:defRPr sz="1960" b="1">
                <a:solidFill>
                  <a:srgbClr val="FFFF00"/>
                </a:solidFill>
              </a:defRPr>
            </a:pPr>
            <a:r>
              <a:t>shot clock violation </a:t>
            </a:r>
          </a:p>
          <a:p>
            <a:pPr marL="728091" lvl="1" indent="-280035" defTabSz="896111">
              <a:lnSpc>
                <a:spcPct val="110000"/>
              </a:lnSpc>
              <a:spcBef>
                <a:spcPts val="0"/>
              </a:spcBef>
              <a:defRPr sz="1960" b="1">
                <a:solidFill>
                  <a:srgbClr val="FFFF00"/>
                </a:solidFill>
              </a:defRPr>
            </a:pPr>
            <a:r>
              <a:t>end of period </a:t>
            </a:r>
          </a:p>
          <a:p>
            <a:pPr marL="336042" indent="-336042" defTabSz="896111">
              <a:lnSpc>
                <a:spcPct val="110000"/>
              </a:lnSpc>
              <a:spcBef>
                <a:spcPts val="500"/>
              </a:spcBef>
              <a:buChar char="•"/>
              <a:defRPr sz="2352" b="1">
                <a:solidFill>
                  <a:srgbClr val="FFFF00"/>
                </a:solidFill>
              </a:defRPr>
            </a:pPr>
            <a:r>
              <a:t>Goal tending and interference</a:t>
            </a:r>
          </a:p>
          <a:p>
            <a:pPr marL="336042" indent="-336042" defTabSz="896111">
              <a:lnSpc>
                <a:spcPct val="110000"/>
              </a:lnSpc>
              <a:spcBef>
                <a:spcPts val="500"/>
              </a:spcBef>
              <a:buChar char="•"/>
              <a:defRPr sz="2352" b="1">
                <a:solidFill>
                  <a:srgbClr val="FFFF00"/>
                </a:solidFill>
              </a:defRPr>
            </a:pPr>
            <a:r>
              <a:t>Rebounding situations, in particular “over-the-back”</a:t>
            </a:r>
          </a:p>
          <a:p>
            <a:pPr marL="336042" indent="-336042" defTabSz="896111">
              <a:lnSpc>
                <a:spcPct val="110000"/>
              </a:lnSpc>
              <a:spcBef>
                <a:spcPts val="500"/>
              </a:spcBef>
              <a:buChar char="•"/>
              <a:defRPr sz="2352" b="1">
                <a:solidFill>
                  <a:srgbClr val="FFFF00"/>
                </a:solidFill>
              </a:defRPr>
            </a:pPr>
            <a:r>
              <a:t>Low post area, in particular weak side/away from ball</a:t>
            </a:r>
          </a:p>
          <a:p>
            <a:pPr marL="336042" indent="-336042" defTabSz="896111">
              <a:lnSpc>
                <a:spcPct val="110000"/>
              </a:lnSpc>
              <a:spcBef>
                <a:spcPts val="500"/>
              </a:spcBef>
              <a:buChar char="•"/>
              <a:defRPr sz="2352" b="1">
                <a:solidFill>
                  <a:srgbClr val="FFFF00"/>
                </a:solidFill>
              </a:defRPr>
            </a:pPr>
            <a:r>
              <a:t>Fouls away from lead official</a:t>
            </a:r>
          </a:p>
          <a:p>
            <a:pPr marL="336042" indent="-336042" defTabSz="896111">
              <a:lnSpc>
                <a:spcPct val="110000"/>
              </a:lnSpc>
              <a:spcBef>
                <a:spcPts val="500"/>
              </a:spcBef>
              <a:buChar char="•"/>
              <a:defRPr sz="2352" b="1">
                <a:solidFill>
                  <a:srgbClr val="FFFF00"/>
                </a:solidFill>
              </a:defRPr>
            </a:pPr>
            <a:r>
              <a:t>Travelling violations (when Trail has the best angle of vision)</a:t>
            </a:r>
          </a:p>
          <a:p>
            <a:pPr marL="336042" indent="-336042" defTabSz="896111">
              <a:lnSpc>
                <a:spcPct val="110000"/>
              </a:lnSpc>
              <a:spcBef>
                <a:spcPts val="500"/>
              </a:spcBef>
              <a:buChar char="•"/>
              <a:defRPr sz="2352" b="1">
                <a:solidFill>
                  <a:srgbClr val="FFFF00"/>
                </a:solidFill>
              </a:defRPr>
            </a:pPr>
            <a:r>
              <a:t>Twenty-four second device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Specific Trail Mechanics</a:t>
            </a:r>
          </a:p>
        </p:txBody>
      </p:sp>
      <p:sp>
        <p:nvSpPr>
          <p:cNvPr id="76" name="Shape 76"/>
          <p:cNvSpPr>
            <a:spLocks noGrp="1"/>
          </p:cNvSpPr>
          <p:nvPr>
            <p:ph type="body" idx="4294967295"/>
          </p:nvPr>
        </p:nvSpPr>
        <p:spPr>
          <a:xfrm>
            <a:off x="685800" y="1600200"/>
            <a:ext cx="7696200" cy="4267200"/>
          </a:xfrm>
          <a:prstGeom prst="rect">
            <a:avLst/>
          </a:prstGeom>
        </p:spPr>
        <p:txBody>
          <a:bodyPr>
            <a:normAutofit/>
          </a:bodyPr>
          <a:lstStyle/>
          <a:p>
            <a:pPr>
              <a:spcBef>
                <a:spcPts val="500"/>
              </a:spcBef>
              <a:buChar char="•"/>
              <a:defRPr sz="2400" b="1">
                <a:solidFill>
                  <a:srgbClr val="FFFF00"/>
                </a:solidFill>
              </a:defRPr>
            </a:pPr>
            <a:r>
              <a:t>Normally behind play</a:t>
            </a:r>
          </a:p>
          <a:p>
            <a:pPr>
              <a:buSzTx/>
              <a:buNone/>
              <a:defRPr sz="2400" b="1">
                <a:solidFill>
                  <a:srgbClr val="FFFF00"/>
                </a:solidFill>
              </a:defRPr>
            </a:pPr>
            <a:endParaRPr/>
          </a:p>
          <a:p>
            <a:pPr>
              <a:spcBef>
                <a:spcPts val="500"/>
              </a:spcBef>
              <a:buChar char="•"/>
              <a:defRPr sz="2400" b="1">
                <a:solidFill>
                  <a:srgbClr val="FFFF00"/>
                </a:solidFill>
              </a:defRPr>
            </a:pPr>
            <a:r>
              <a:t>slightly behind and to the left of the ball and approximately 3 – 5 m away</a:t>
            </a:r>
          </a:p>
          <a:p>
            <a:pPr>
              <a:buSzTx/>
              <a:buNone/>
              <a:defRPr sz="2400" b="1">
                <a:solidFill>
                  <a:srgbClr val="FFFF00"/>
                </a:solidFill>
              </a:defRPr>
            </a:pPr>
            <a:endParaRPr/>
          </a:p>
          <a:p>
            <a:pPr>
              <a:spcBef>
                <a:spcPts val="500"/>
              </a:spcBef>
              <a:buChar char="•"/>
              <a:defRPr sz="2400" b="1">
                <a:solidFill>
                  <a:srgbClr val="FFFF00"/>
                </a:solidFill>
              </a:defRPr>
            </a:pPr>
            <a:r>
              <a:t>penetrate to the free throw line extended (approximately) when the ball penetrates towards the basket or the endline on a pass, dribble or shot, in order to better find the spaces between the players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Trail Work Ball Areas 1,2 &amp; 3</a:t>
            </a:r>
          </a:p>
        </p:txBody>
      </p:sp>
      <p:sp>
        <p:nvSpPr>
          <p:cNvPr id="79" name="Shape 79"/>
          <p:cNvSpPr/>
          <p:nvPr/>
        </p:nvSpPr>
        <p:spPr>
          <a:xfrm>
            <a:off x="4246562" y="1447800"/>
            <a:ext cx="4297363" cy="7545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00"/>
                </a:solidFill>
              </a:defRPr>
            </a:pPr>
            <a:r>
              <a:t>Note: </a:t>
            </a:r>
          </a:p>
          <a:p>
            <a:pPr>
              <a:spcBef>
                <a:spcPts val="1000"/>
              </a:spcBef>
              <a:defRPr b="1">
                <a:solidFill>
                  <a:srgbClr val="FFFF00"/>
                </a:solidFill>
              </a:defRPr>
            </a:pPr>
            <a:r>
              <a:t>movement onto court/working the arc</a:t>
            </a:r>
          </a:p>
        </p:txBody>
      </p:sp>
      <p:sp>
        <p:nvSpPr>
          <p:cNvPr id="80" name="Shape 80"/>
          <p:cNvSpPr/>
          <p:nvPr/>
        </p:nvSpPr>
        <p:spPr>
          <a:xfrm>
            <a:off x="471487" y="5619750"/>
            <a:ext cx="3871913" cy="11583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00"/>
                </a:solidFill>
              </a:defRPr>
            </a:pPr>
            <a:r>
              <a:t>Note:</a:t>
            </a:r>
          </a:p>
          <a:p>
            <a:pPr>
              <a:spcBef>
                <a:spcPts val="1000"/>
              </a:spcBef>
              <a:defRPr b="1">
                <a:solidFill>
                  <a:srgbClr val="FFFF00"/>
                </a:solidFill>
              </a:defRPr>
            </a:pPr>
            <a:r>
              <a:t>Working to see spaces</a:t>
            </a:r>
          </a:p>
          <a:p>
            <a:pPr>
              <a:spcBef>
                <a:spcPts val="1000"/>
              </a:spcBef>
              <a:defRPr b="1">
                <a:solidFill>
                  <a:srgbClr val="FFFF00"/>
                </a:solidFill>
              </a:defRPr>
            </a:pPr>
            <a:r>
              <a:t>Avoid passing lanes as possible</a:t>
            </a:r>
          </a:p>
        </p:txBody>
      </p:sp>
      <p:pic>
        <p:nvPicPr>
          <p:cNvPr id="81" name="image.jpeg"/>
          <p:cNvPicPr>
            <a:picLocks noChangeAspect="1"/>
          </p:cNvPicPr>
          <p:nvPr/>
        </p:nvPicPr>
        <p:blipFill>
          <a:blip r:embed="rId2">
            <a:extLst/>
          </a:blip>
          <a:stretch>
            <a:fillRect/>
          </a:stretch>
        </p:blipFill>
        <p:spPr>
          <a:xfrm>
            <a:off x="304800" y="1447800"/>
            <a:ext cx="3581400" cy="3030538"/>
          </a:xfrm>
          <a:prstGeom prst="rect">
            <a:avLst/>
          </a:prstGeom>
          <a:ln w="12700">
            <a:miter lim="400000"/>
          </a:ln>
        </p:spPr>
      </p:pic>
      <p:pic>
        <p:nvPicPr>
          <p:cNvPr id="82" name="image.jpeg"/>
          <p:cNvPicPr>
            <a:picLocks noChangeAspect="1"/>
          </p:cNvPicPr>
          <p:nvPr/>
        </p:nvPicPr>
        <p:blipFill>
          <a:blip r:embed="rId3">
            <a:extLst/>
          </a:blip>
          <a:stretch>
            <a:fillRect/>
          </a:stretch>
        </p:blipFill>
        <p:spPr>
          <a:xfrm>
            <a:off x="2490787" y="2590800"/>
            <a:ext cx="3511551" cy="2971800"/>
          </a:xfrm>
          <a:prstGeom prst="rect">
            <a:avLst/>
          </a:prstGeom>
          <a:ln w="12700">
            <a:miter lim="400000"/>
          </a:ln>
        </p:spPr>
      </p:pic>
      <p:pic>
        <p:nvPicPr>
          <p:cNvPr id="83" name="image.jpeg"/>
          <p:cNvPicPr>
            <a:picLocks noChangeAspect="1"/>
          </p:cNvPicPr>
          <p:nvPr/>
        </p:nvPicPr>
        <p:blipFill>
          <a:blip r:embed="rId4">
            <a:extLst/>
          </a:blip>
          <a:stretch>
            <a:fillRect/>
          </a:stretch>
        </p:blipFill>
        <p:spPr>
          <a:xfrm>
            <a:off x="5257800" y="3810000"/>
            <a:ext cx="3286125" cy="278130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3" animBg="1" advAuto="0"/>
      <p:bldP spid="80" grpId="4" animBg="1" advAuto="0"/>
      <p:bldP spid="82" grpId="1" animBg="1" advAuto="0"/>
      <p:bldP spid="8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Trail Work Ball Areas 4 &amp; 5</a:t>
            </a:r>
          </a:p>
        </p:txBody>
      </p:sp>
      <p:sp>
        <p:nvSpPr>
          <p:cNvPr id="86" name="Shape 86"/>
          <p:cNvSpPr/>
          <p:nvPr/>
        </p:nvSpPr>
        <p:spPr>
          <a:xfrm>
            <a:off x="1143000" y="5586412"/>
            <a:ext cx="1600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Off-ball</a:t>
            </a:r>
          </a:p>
        </p:txBody>
      </p:sp>
      <p:sp>
        <p:nvSpPr>
          <p:cNvPr id="87" name="Shape 87"/>
          <p:cNvSpPr/>
          <p:nvPr/>
        </p:nvSpPr>
        <p:spPr>
          <a:xfrm>
            <a:off x="5903912" y="5932487"/>
            <a:ext cx="1600201"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On-ball/dual</a:t>
            </a:r>
          </a:p>
        </p:txBody>
      </p:sp>
      <p:pic>
        <p:nvPicPr>
          <p:cNvPr id="88" name="image.jpeg"/>
          <p:cNvPicPr>
            <a:picLocks noChangeAspect="1"/>
          </p:cNvPicPr>
          <p:nvPr/>
        </p:nvPicPr>
        <p:blipFill>
          <a:blip r:embed="rId2">
            <a:extLst/>
          </a:blip>
          <a:stretch>
            <a:fillRect/>
          </a:stretch>
        </p:blipFill>
        <p:spPr>
          <a:xfrm>
            <a:off x="292100" y="1676400"/>
            <a:ext cx="4141788" cy="3503613"/>
          </a:xfrm>
          <a:prstGeom prst="rect">
            <a:avLst/>
          </a:prstGeom>
          <a:ln w="12700">
            <a:miter lim="400000"/>
          </a:ln>
        </p:spPr>
      </p:pic>
      <p:pic>
        <p:nvPicPr>
          <p:cNvPr id="89" name="image.jpeg"/>
          <p:cNvPicPr>
            <a:picLocks noChangeAspect="1"/>
          </p:cNvPicPr>
          <p:nvPr/>
        </p:nvPicPr>
        <p:blipFill>
          <a:blip r:embed="rId3">
            <a:extLst/>
          </a:blip>
          <a:stretch>
            <a:fillRect/>
          </a:stretch>
        </p:blipFill>
        <p:spPr>
          <a:xfrm>
            <a:off x="4633912" y="2266950"/>
            <a:ext cx="4141788" cy="350361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2" animBg="1" advAuto="0"/>
      <p:bldP spid="8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Trail Work Ball Area 6</a:t>
            </a:r>
          </a:p>
        </p:txBody>
      </p:sp>
      <p:pic>
        <p:nvPicPr>
          <p:cNvPr id="92" name="image.jpeg"/>
          <p:cNvPicPr>
            <a:picLocks noChangeAspect="1"/>
          </p:cNvPicPr>
          <p:nvPr/>
        </p:nvPicPr>
        <p:blipFill>
          <a:blip r:embed="rId2">
            <a:extLst/>
          </a:blip>
          <a:stretch>
            <a:fillRect/>
          </a:stretch>
        </p:blipFill>
        <p:spPr>
          <a:xfrm>
            <a:off x="381000" y="1600200"/>
            <a:ext cx="4086225" cy="3435350"/>
          </a:xfrm>
          <a:prstGeom prst="rect">
            <a:avLst/>
          </a:prstGeom>
          <a:ln w="12700">
            <a:miter lim="400000"/>
          </a:ln>
        </p:spPr>
      </p:pic>
      <p:pic>
        <p:nvPicPr>
          <p:cNvPr id="93" name="image.jpeg"/>
          <p:cNvPicPr>
            <a:picLocks noChangeAspect="1"/>
          </p:cNvPicPr>
          <p:nvPr/>
        </p:nvPicPr>
        <p:blipFill>
          <a:blip r:embed="rId3">
            <a:extLst/>
          </a:blip>
          <a:stretch>
            <a:fillRect/>
          </a:stretch>
        </p:blipFill>
        <p:spPr>
          <a:xfrm>
            <a:off x="4724400" y="2362200"/>
            <a:ext cx="4052888" cy="3429000"/>
          </a:xfrm>
          <a:prstGeom prst="rect">
            <a:avLst/>
          </a:prstGeom>
          <a:ln w="12700">
            <a:miter lim="400000"/>
          </a:ln>
        </p:spPr>
      </p:pic>
      <p:sp>
        <p:nvSpPr>
          <p:cNvPr id="94" name="Shape 94"/>
          <p:cNvSpPr/>
          <p:nvPr/>
        </p:nvSpPr>
        <p:spPr>
          <a:xfrm>
            <a:off x="3733800" y="5954712"/>
            <a:ext cx="2133600"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00"/>
                </a:solidFill>
              </a:defRPr>
            </a:lvl1pPr>
          </a:lstStyle>
          <a:p>
            <a:r>
              <a:t>On-ball/dual</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457200" y="228600"/>
            <a:ext cx="8229600" cy="685800"/>
          </a:xfrm>
          <a:prstGeom prst="rect">
            <a:avLst/>
          </a:prstGeom>
        </p:spPr>
        <p:txBody>
          <a:bodyPr>
            <a:normAutofit/>
          </a:bodyPr>
          <a:lstStyle>
            <a:lvl1pPr defTabSz="877823">
              <a:defRPr sz="4224" b="1"/>
            </a:lvl1pPr>
          </a:lstStyle>
          <a:p>
            <a:r>
              <a:t>Practical Advise for Trail</a:t>
            </a:r>
          </a:p>
        </p:txBody>
      </p:sp>
      <p:sp>
        <p:nvSpPr>
          <p:cNvPr id="97" name="Shape 97"/>
          <p:cNvSpPr>
            <a:spLocks noGrp="1"/>
          </p:cNvSpPr>
          <p:nvPr>
            <p:ph type="body" idx="4294967295"/>
          </p:nvPr>
        </p:nvSpPr>
        <p:spPr>
          <a:xfrm>
            <a:off x="457200" y="990600"/>
            <a:ext cx="8229600" cy="5486400"/>
          </a:xfrm>
          <a:prstGeom prst="rect">
            <a:avLst/>
          </a:prstGeom>
        </p:spPr>
        <p:txBody>
          <a:bodyPr>
            <a:normAutofit/>
          </a:bodyPr>
          <a:lstStyle/>
          <a:p>
            <a:pPr marL="0" indent="0">
              <a:spcBef>
                <a:spcPts val="600"/>
              </a:spcBef>
              <a:buSzTx/>
              <a:buNone/>
              <a:defRPr sz="2800" b="1" u="sng"/>
            </a:pPr>
            <a:r>
              <a:t>Positioning</a:t>
            </a:r>
          </a:p>
          <a:p>
            <a:pPr marL="0" indent="0">
              <a:lnSpc>
                <a:spcPct val="110000"/>
              </a:lnSpc>
              <a:spcBef>
                <a:spcPts val="0"/>
              </a:spcBef>
              <a:buSzTx/>
              <a:buNone/>
              <a:defRPr sz="1600" b="1">
                <a:solidFill>
                  <a:srgbClr val="FFFF00"/>
                </a:solidFill>
              </a:defRPr>
            </a:pPr>
            <a:endParaRPr/>
          </a:p>
          <a:p>
            <a:pPr marL="0" indent="0">
              <a:lnSpc>
                <a:spcPct val="110000"/>
              </a:lnSpc>
              <a:spcBef>
                <a:spcPts val="0"/>
              </a:spcBef>
              <a:buChar char="•"/>
              <a:defRPr sz="1800" b="1">
                <a:solidFill>
                  <a:srgbClr val="FFFF00"/>
                </a:solidFill>
              </a:defRPr>
            </a:pPr>
            <a:r>
              <a:t>Keep slightly behind and 3 – 5 m away from play moving up court</a:t>
            </a:r>
          </a:p>
          <a:p>
            <a:pPr marL="742950" lvl="1" indent="-285750">
              <a:lnSpc>
                <a:spcPct val="110000"/>
              </a:lnSpc>
              <a:spcBef>
                <a:spcPts val="0"/>
              </a:spcBef>
              <a:buFont typeface="Arial"/>
              <a:buChar char="•"/>
              <a:defRPr sz="1800" b="1">
                <a:solidFill>
                  <a:srgbClr val="FFFF00"/>
                </a:solidFill>
              </a:defRPr>
            </a:pPr>
            <a:r>
              <a:t>Helps  to see spaces between players</a:t>
            </a:r>
          </a:p>
          <a:p>
            <a:pPr marL="742950" lvl="1" indent="-285750">
              <a:lnSpc>
                <a:spcPct val="110000"/>
              </a:lnSpc>
              <a:spcBef>
                <a:spcPts val="0"/>
              </a:spcBef>
              <a:buFont typeface="Arial"/>
              <a:buChar char="•"/>
              <a:defRPr sz="1800" b="1">
                <a:solidFill>
                  <a:srgbClr val="FFFF00"/>
                </a:solidFill>
              </a:defRPr>
            </a:pPr>
            <a:r>
              <a:t>Helps maintain wider angle of vision/improve court coverage</a:t>
            </a:r>
          </a:p>
          <a:p>
            <a:pPr marL="0" indent="0">
              <a:buChar char="•"/>
              <a:defRPr sz="1800" b="1">
                <a:solidFill>
                  <a:srgbClr val="FFFF00"/>
                </a:solidFill>
              </a:defRPr>
            </a:pPr>
            <a:endParaRPr/>
          </a:p>
          <a:p>
            <a:pPr marL="0" indent="0">
              <a:spcBef>
                <a:spcPts val="400"/>
              </a:spcBef>
              <a:buChar char="•"/>
              <a:defRPr sz="1800" b="1">
                <a:solidFill>
                  <a:srgbClr val="FFFF00"/>
                </a:solidFill>
              </a:defRPr>
            </a:pPr>
            <a:r>
              <a:t>Move out onto the court as far as needed to cover play on the opposite side of the court (maintain good spacing and angle to play) i.e. </a:t>
            </a:r>
          </a:p>
          <a:p>
            <a:pPr marL="742950" lvl="1" indent="-285750">
              <a:spcBef>
                <a:spcPts val="0"/>
              </a:spcBef>
              <a:buFont typeface="Arial"/>
              <a:buChar char="•"/>
              <a:defRPr sz="1800" b="1">
                <a:solidFill>
                  <a:srgbClr val="FFFF00"/>
                </a:solidFill>
              </a:defRPr>
            </a:pPr>
            <a:r>
              <a:t>If the dribbler is closely guarded moving up the court</a:t>
            </a:r>
          </a:p>
          <a:p>
            <a:pPr marL="742950" lvl="1" indent="-285750">
              <a:spcBef>
                <a:spcPts val="0"/>
              </a:spcBef>
              <a:buFont typeface="Arial"/>
              <a:buChar char="•"/>
              <a:defRPr sz="1800" b="1">
                <a:solidFill>
                  <a:srgbClr val="FFFF00"/>
                </a:solidFill>
              </a:defRPr>
            </a:pPr>
            <a:r>
              <a:t>Trap situations just over center and/or far sideline</a:t>
            </a:r>
          </a:p>
          <a:p>
            <a:pPr marL="0" indent="0">
              <a:lnSpc>
                <a:spcPct val="110000"/>
              </a:lnSpc>
              <a:spcBef>
                <a:spcPts val="1700"/>
              </a:spcBef>
              <a:buChar char="•"/>
              <a:defRPr sz="1800" b="1">
                <a:solidFill>
                  <a:srgbClr val="FFFF00"/>
                </a:solidFill>
              </a:defRPr>
            </a:pPr>
            <a:endParaRPr/>
          </a:p>
          <a:p>
            <a:pPr marL="0" indent="0">
              <a:lnSpc>
                <a:spcPct val="110000"/>
              </a:lnSpc>
              <a:spcBef>
                <a:spcPts val="900"/>
              </a:spcBef>
              <a:buChar char="•"/>
              <a:defRPr sz="1800" b="1">
                <a:solidFill>
                  <a:srgbClr val="FFFF00"/>
                </a:solidFill>
              </a:defRPr>
            </a:pPr>
            <a:r>
              <a:t>Penetrate to free-throw line extended whenever the ball penetrates towards the endline or basket (shot, dribble and/or pass) in order to help partner; in particular ‘over the back’/illegal contact on rebounding</a:t>
            </a:r>
          </a:p>
          <a:p>
            <a:pPr marL="0" indent="0">
              <a:buChar char="•"/>
              <a:defRPr sz="1800" b="1">
                <a:solidFill>
                  <a:srgbClr val="FFFF00"/>
                </a:solidFill>
              </a:defRPr>
            </a:pPr>
            <a:endParaRPr/>
          </a:p>
          <a:p>
            <a:pPr marL="0" indent="0">
              <a:spcBef>
                <a:spcPts val="400"/>
              </a:spcBef>
              <a:buChar char="•"/>
              <a:defRPr sz="1800" b="1">
                <a:solidFill>
                  <a:srgbClr val="FFFF00"/>
                </a:solidFill>
              </a:defRPr>
            </a:pPr>
            <a:r>
              <a:t>"Go where you need to go in order to see what you need to see."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7">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97">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97">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97">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97">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97">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97">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9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97">
                                            <p:txEl>
                                              <p:pRg st="10" end="1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97">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9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457200" y="228600"/>
            <a:ext cx="8229600" cy="868363"/>
          </a:xfrm>
          <a:prstGeom prst="rect">
            <a:avLst/>
          </a:prstGeom>
        </p:spPr>
        <p:txBody>
          <a:bodyPr>
            <a:normAutofit/>
          </a:bodyPr>
          <a:lstStyle>
            <a:lvl1pPr>
              <a:defRPr b="1"/>
            </a:lvl1pPr>
          </a:lstStyle>
          <a:p>
            <a:r>
              <a:t>Practical Advise for Trail</a:t>
            </a:r>
          </a:p>
        </p:txBody>
      </p:sp>
      <p:sp>
        <p:nvSpPr>
          <p:cNvPr id="100" name="Shape 100"/>
          <p:cNvSpPr>
            <a:spLocks noGrp="1"/>
          </p:cNvSpPr>
          <p:nvPr>
            <p:ph type="body" idx="4294967295"/>
          </p:nvPr>
        </p:nvSpPr>
        <p:spPr>
          <a:xfrm>
            <a:off x="457200" y="1143000"/>
            <a:ext cx="8229600" cy="5257800"/>
          </a:xfrm>
          <a:prstGeom prst="rect">
            <a:avLst/>
          </a:prstGeom>
        </p:spPr>
        <p:txBody>
          <a:bodyPr>
            <a:normAutofit/>
          </a:bodyPr>
          <a:lstStyle/>
          <a:p>
            <a:pPr marL="0" indent="0">
              <a:spcBef>
                <a:spcPts val="600"/>
              </a:spcBef>
              <a:buSzTx/>
              <a:buNone/>
              <a:defRPr sz="2800" b="1" u="sng"/>
            </a:pPr>
            <a:r>
              <a:t>Responsibilities</a:t>
            </a:r>
          </a:p>
          <a:p>
            <a:pPr marL="0" indent="0">
              <a:lnSpc>
                <a:spcPct val="110000"/>
              </a:lnSpc>
              <a:spcBef>
                <a:spcPts val="0"/>
              </a:spcBef>
              <a:buSzTx/>
              <a:buNone/>
              <a:defRPr sz="1600" b="1">
                <a:solidFill>
                  <a:srgbClr val="FFFF00"/>
                </a:solidFill>
              </a:defRPr>
            </a:pPr>
            <a:endParaRPr/>
          </a:p>
          <a:p>
            <a:pPr marL="0" indent="0">
              <a:lnSpc>
                <a:spcPct val="110000"/>
              </a:lnSpc>
              <a:spcBef>
                <a:spcPts val="0"/>
              </a:spcBef>
              <a:buChar char="•"/>
              <a:defRPr sz="1800" b="1">
                <a:solidFill>
                  <a:srgbClr val="FFFF00"/>
                </a:solidFill>
              </a:defRPr>
            </a:pPr>
            <a:r>
              <a:t>Line responsibilities </a:t>
            </a:r>
          </a:p>
          <a:p>
            <a:pPr marL="742950" lvl="1" indent="-285750">
              <a:lnSpc>
                <a:spcPct val="110000"/>
              </a:lnSpc>
              <a:spcBef>
                <a:spcPts val="0"/>
              </a:spcBef>
              <a:buFont typeface="Arial"/>
              <a:buChar char="•"/>
              <a:defRPr sz="1800" b="1">
                <a:solidFill>
                  <a:srgbClr val="FFFF00"/>
                </a:solidFill>
              </a:defRPr>
            </a:pPr>
            <a:r>
              <a:t>back court endline</a:t>
            </a:r>
          </a:p>
          <a:p>
            <a:pPr marL="742950" lvl="1" indent="-285750">
              <a:lnSpc>
                <a:spcPct val="110000"/>
              </a:lnSpc>
              <a:spcBef>
                <a:spcPts val="0"/>
              </a:spcBef>
              <a:buFont typeface="Arial"/>
              <a:buChar char="•"/>
              <a:defRPr sz="1800" b="1">
                <a:solidFill>
                  <a:srgbClr val="FFFF00"/>
                </a:solidFill>
              </a:defRPr>
            </a:pPr>
            <a:r>
              <a:t>closest sideline</a:t>
            </a:r>
          </a:p>
          <a:p>
            <a:pPr marL="742950" lvl="1" indent="-285750">
              <a:lnSpc>
                <a:spcPct val="110000"/>
              </a:lnSpc>
              <a:spcBef>
                <a:spcPts val="0"/>
              </a:spcBef>
              <a:buFont typeface="Arial"/>
              <a:buChar char="•"/>
              <a:defRPr sz="1800" b="1">
                <a:solidFill>
                  <a:srgbClr val="FFFF00"/>
                </a:solidFill>
              </a:defRPr>
            </a:pPr>
            <a:r>
              <a:t>centre line (primarily responsible - ball returned to backcourt) </a:t>
            </a:r>
          </a:p>
          <a:p>
            <a:pPr marL="0" indent="0">
              <a:buSzTx/>
              <a:buNone/>
              <a:defRPr sz="1800" b="1">
                <a:solidFill>
                  <a:srgbClr val="FFFF00"/>
                </a:solidFill>
              </a:defRPr>
            </a:pPr>
            <a:endParaRPr/>
          </a:p>
          <a:p>
            <a:pPr marL="0" indent="0">
              <a:spcBef>
                <a:spcPts val="400"/>
              </a:spcBef>
              <a:buChar char="•"/>
              <a:defRPr sz="1800" b="1">
                <a:solidFill>
                  <a:srgbClr val="FFFF00"/>
                </a:solidFill>
              </a:defRPr>
            </a:pPr>
            <a:r>
              <a:t>Primarily responsible for shot clock; pay particular attention to the shot clock whenever the ball goes out-of-bounds</a:t>
            </a:r>
          </a:p>
          <a:p>
            <a:pPr marL="0" indent="0">
              <a:buChar char="•"/>
              <a:defRPr sz="1800" b="1">
                <a:solidFill>
                  <a:srgbClr val="FFFF00"/>
                </a:solidFill>
              </a:defRPr>
            </a:pPr>
            <a:endParaRPr/>
          </a:p>
          <a:p>
            <a:pPr marL="0" indent="0">
              <a:lnSpc>
                <a:spcPct val="110000"/>
              </a:lnSpc>
              <a:spcBef>
                <a:spcPts val="900"/>
              </a:spcBef>
              <a:buChar char="•"/>
              <a:defRPr sz="1800" b="1">
                <a:solidFill>
                  <a:srgbClr val="FFFF00"/>
                </a:solidFill>
              </a:defRPr>
            </a:pPr>
            <a:r>
              <a:t>primarily responsible for the flight of the ball in all shooting situations; goaltending and interference and last second shot attempts</a:t>
            </a:r>
          </a:p>
          <a:p>
            <a:pPr marL="0" indent="0">
              <a:lnSpc>
                <a:spcPct val="110000"/>
              </a:lnSpc>
              <a:spcBef>
                <a:spcPts val="1700"/>
              </a:spcBef>
              <a:buChar char="•"/>
              <a:defRPr sz="1800" b="1">
                <a:solidFill>
                  <a:srgbClr val="FFFF00"/>
                </a:solidFill>
              </a:defRPr>
            </a:pPr>
            <a:endParaRPr/>
          </a:p>
          <a:p>
            <a:pPr marL="0" indent="0">
              <a:lnSpc>
                <a:spcPct val="110000"/>
              </a:lnSpc>
              <a:spcBef>
                <a:spcPts val="900"/>
              </a:spcBef>
              <a:buChar char="•"/>
              <a:defRPr sz="1800" b="1">
                <a:solidFill>
                  <a:srgbClr val="FFFF00"/>
                </a:solidFill>
              </a:defRPr>
            </a:pPr>
            <a:r>
              <a:t>Be prepared to give immediate help if/when your partner looks for it on an out-of-bounds play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0">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00">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00">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00">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0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00">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00">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100">
                                            <p:txEl>
                                              <p:pRg st="9" end="9"/>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100">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0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idx="4294967295"/>
          </p:nvPr>
        </p:nvSpPr>
        <p:spPr>
          <a:xfrm>
            <a:off x="457200" y="228600"/>
            <a:ext cx="8229600" cy="868363"/>
          </a:xfrm>
          <a:prstGeom prst="rect">
            <a:avLst/>
          </a:prstGeom>
        </p:spPr>
        <p:txBody>
          <a:bodyPr>
            <a:normAutofit/>
          </a:bodyPr>
          <a:lstStyle>
            <a:lvl1pPr>
              <a:defRPr b="1"/>
            </a:lvl1pPr>
          </a:lstStyle>
          <a:p>
            <a:r>
              <a:t>Practical Advise for Trail</a:t>
            </a:r>
          </a:p>
        </p:txBody>
      </p:sp>
      <p:sp>
        <p:nvSpPr>
          <p:cNvPr id="103" name="Shape 103"/>
          <p:cNvSpPr>
            <a:spLocks noGrp="1"/>
          </p:cNvSpPr>
          <p:nvPr>
            <p:ph type="body" idx="4294967295"/>
          </p:nvPr>
        </p:nvSpPr>
        <p:spPr>
          <a:xfrm>
            <a:off x="457200" y="1143000"/>
            <a:ext cx="8229600" cy="5257800"/>
          </a:xfrm>
          <a:prstGeom prst="rect">
            <a:avLst/>
          </a:prstGeom>
        </p:spPr>
        <p:txBody>
          <a:bodyPr>
            <a:normAutofit/>
          </a:bodyPr>
          <a:lstStyle/>
          <a:p>
            <a:pPr marL="0" indent="0">
              <a:spcBef>
                <a:spcPts val="600"/>
              </a:spcBef>
              <a:buSzTx/>
              <a:buNone/>
              <a:defRPr sz="2800" b="1" u="sng"/>
            </a:pPr>
            <a:r>
              <a:t>Specific Situations</a:t>
            </a:r>
          </a:p>
          <a:p>
            <a:pPr marL="0" indent="0">
              <a:lnSpc>
                <a:spcPct val="110000"/>
              </a:lnSpc>
              <a:spcBef>
                <a:spcPts val="0"/>
              </a:spcBef>
              <a:buSzTx/>
              <a:buNone/>
              <a:defRPr sz="1600" b="1">
                <a:solidFill>
                  <a:srgbClr val="FFFF00"/>
                </a:solidFill>
              </a:defRPr>
            </a:pPr>
            <a:endParaRPr/>
          </a:p>
          <a:p>
            <a:pPr marL="0" indent="0">
              <a:lnSpc>
                <a:spcPct val="110000"/>
              </a:lnSpc>
              <a:spcBef>
                <a:spcPts val="900"/>
              </a:spcBef>
              <a:buChar char="•"/>
              <a:defRPr sz="1800" b="1">
                <a:solidFill>
                  <a:srgbClr val="FFFF00"/>
                </a:solidFill>
              </a:defRPr>
            </a:pPr>
            <a:r>
              <a:t>Look for spaces between the players to determine responsibility for any contact</a:t>
            </a:r>
          </a:p>
          <a:p>
            <a:pPr marL="0" indent="0">
              <a:lnSpc>
                <a:spcPct val="110000"/>
              </a:lnSpc>
              <a:spcBef>
                <a:spcPts val="1700"/>
              </a:spcBef>
              <a:buSzTx/>
              <a:buNone/>
              <a:defRPr sz="1800" b="1">
                <a:solidFill>
                  <a:srgbClr val="FFFF00"/>
                </a:solidFill>
              </a:defRPr>
            </a:pPr>
            <a:endParaRPr/>
          </a:p>
          <a:p>
            <a:pPr marL="0" indent="0">
              <a:lnSpc>
                <a:spcPct val="110000"/>
              </a:lnSpc>
              <a:spcBef>
                <a:spcPts val="900"/>
              </a:spcBef>
              <a:buChar char="•"/>
              <a:defRPr sz="1800" b="1">
                <a:solidFill>
                  <a:srgbClr val="FFFF00"/>
                </a:solidFill>
              </a:defRPr>
            </a:pPr>
            <a:r>
              <a:t>Whenever the ball is passed or released for a shot for a field goal, observe the actions of the defensive player before looking at the ball</a:t>
            </a:r>
          </a:p>
          <a:p>
            <a:pPr marL="0" indent="0">
              <a:lnSpc>
                <a:spcPct val="110000"/>
              </a:lnSpc>
              <a:spcBef>
                <a:spcPts val="1700"/>
              </a:spcBef>
              <a:buChar char="•"/>
              <a:defRPr sz="1800" b="1">
                <a:solidFill>
                  <a:srgbClr val="FFFF00"/>
                </a:solidFill>
              </a:defRPr>
            </a:pPr>
            <a:endParaRPr/>
          </a:p>
          <a:p>
            <a:pPr marL="0" indent="0">
              <a:lnSpc>
                <a:spcPct val="110000"/>
              </a:lnSpc>
              <a:spcBef>
                <a:spcPts val="900"/>
              </a:spcBef>
              <a:buChar char="•"/>
              <a:defRPr sz="1800" b="1">
                <a:solidFill>
                  <a:srgbClr val="FFFF00"/>
                </a:solidFill>
              </a:defRPr>
            </a:pPr>
            <a:r>
              <a:t>Watch the feet of the shooter in relation to a three-point field goal attempt</a:t>
            </a:r>
          </a:p>
          <a:p>
            <a:pPr marL="0" indent="0">
              <a:lnSpc>
                <a:spcPct val="110000"/>
              </a:lnSpc>
              <a:spcBef>
                <a:spcPts val="1700"/>
              </a:spcBef>
              <a:buChar char="•"/>
              <a:defRPr sz="1800" b="1">
                <a:solidFill>
                  <a:srgbClr val="FFFF00"/>
                </a:solidFill>
              </a:defRPr>
            </a:pPr>
            <a:endParaRPr/>
          </a:p>
          <a:p>
            <a:pPr marL="0" indent="0">
              <a:lnSpc>
                <a:spcPct val="110000"/>
              </a:lnSpc>
              <a:spcBef>
                <a:spcPts val="900"/>
              </a:spcBef>
              <a:buChar char="•"/>
              <a:defRPr sz="1800" b="1">
                <a:solidFill>
                  <a:srgbClr val="FFFF00"/>
                </a:solidFill>
              </a:defRPr>
            </a:pPr>
            <a:r>
              <a:t>Inform offensive team of remaining time in eight (8) second count on a backcourt throw-in with less than 8 seconds remaining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03">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10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0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Lead Work</a:t>
            </a:r>
          </a:p>
        </p:txBody>
      </p:sp>
      <p:sp>
        <p:nvSpPr>
          <p:cNvPr id="106" name="Shape 106"/>
          <p:cNvSpPr>
            <a:spLocks noGrp="1"/>
          </p:cNvSpPr>
          <p:nvPr>
            <p:ph type="body" idx="4294967295"/>
          </p:nvPr>
        </p:nvSpPr>
        <p:spPr>
          <a:xfrm>
            <a:off x="838200" y="1600200"/>
            <a:ext cx="7772400" cy="4525963"/>
          </a:xfrm>
          <a:prstGeom prst="rect">
            <a:avLst/>
          </a:prstGeom>
        </p:spPr>
        <p:txBody>
          <a:bodyPr>
            <a:normAutofit/>
          </a:bodyPr>
          <a:lstStyle/>
          <a:p>
            <a:pPr>
              <a:lnSpc>
                <a:spcPct val="80000"/>
              </a:lnSpc>
              <a:spcBef>
                <a:spcPts val="400"/>
              </a:spcBef>
              <a:buChar char="•"/>
              <a:defRPr sz="2000" b="1">
                <a:solidFill>
                  <a:srgbClr val="FFFF00"/>
                </a:solidFill>
              </a:defRPr>
            </a:pPr>
            <a:r>
              <a:t>normally ahead of play</a:t>
            </a:r>
          </a:p>
          <a:p>
            <a:pPr>
              <a:lnSpc>
                <a:spcPct val="80000"/>
              </a:lnSpc>
              <a:buSzTx/>
              <a:buNone/>
              <a:defRPr sz="2000" b="1">
                <a:solidFill>
                  <a:srgbClr val="FFFF00"/>
                </a:solidFill>
              </a:defRPr>
            </a:pPr>
            <a:endParaRPr/>
          </a:p>
          <a:p>
            <a:pPr>
              <a:lnSpc>
                <a:spcPct val="80000"/>
              </a:lnSpc>
              <a:spcBef>
                <a:spcPts val="400"/>
              </a:spcBef>
              <a:buChar char="•"/>
              <a:defRPr sz="2000" b="1">
                <a:solidFill>
                  <a:srgbClr val="FFFF00"/>
                </a:solidFill>
              </a:defRPr>
            </a:pPr>
            <a:r>
              <a:t>get down court as quickly as possible and allow play to come to him – receive the play</a:t>
            </a:r>
          </a:p>
          <a:p>
            <a:pPr>
              <a:lnSpc>
                <a:spcPct val="80000"/>
              </a:lnSpc>
              <a:buChar char="•"/>
              <a:defRPr sz="2000" b="1">
                <a:solidFill>
                  <a:srgbClr val="FFFF00"/>
                </a:solidFill>
              </a:defRPr>
            </a:pPr>
            <a:endParaRPr/>
          </a:p>
          <a:p>
            <a:pPr>
              <a:lnSpc>
                <a:spcPct val="80000"/>
              </a:lnSpc>
              <a:spcBef>
                <a:spcPts val="400"/>
              </a:spcBef>
              <a:buChar char="•"/>
              <a:defRPr sz="2000" b="1">
                <a:solidFill>
                  <a:srgbClr val="FFFF00"/>
                </a:solidFill>
              </a:defRPr>
            </a:pPr>
            <a:r>
              <a:t>In transition from trail official to lead official, do not turn your head away from the play, keep your eyes focused on the play and the players at all times by looking over your shoulder.</a:t>
            </a:r>
          </a:p>
          <a:p>
            <a:pPr>
              <a:lnSpc>
                <a:spcPct val="80000"/>
              </a:lnSpc>
              <a:buChar char="•"/>
              <a:defRPr sz="2000" b="1">
                <a:solidFill>
                  <a:srgbClr val="FFFF00"/>
                </a:solidFill>
              </a:defRPr>
            </a:pPr>
            <a:endParaRPr/>
          </a:p>
          <a:p>
            <a:pPr>
              <a:lnSpc>
                <a:spcPct val="80000"/>
              </a:lnSpc>
              <a:spcBef>
                <a:spcPts val="400"/>
              </a:spcBef>
              <a:buChar char="•"/>
              <a:defRPr sz="2000" b="1">
                <a:solidFill>
                  <a:srgbClr val="FFFF00"/>
                </a:solidFill>
              </a:defRPr>
            </a:pPr>
            <a:r>
              <a:t>normally move between the three-point line to his sideline and the far edge of the restricted area towards the opposite sideline</a:t>
            </a:r>
          </a:p>
          <a:p>
            <a:pPr>
              <a:lnSpc>
                <a:spcPct val="80000"/>
              </a:lnSpc>
              <a:buChar char="•"/>
              <a:defRPr sz="2000" b="1">
                <a:solidFill>
                  <a:srgbClr val="FFFF00"/>
                </a:solidFill>
              </a:defRPr>
            </a:pPr>
            <a:endParaRPr/>
          </a:p>
          <a:p>
            <a:pPr>
              <a:lnSpc>
                <a:spcPct val="80000"/>
              </a:lnSpc>
              <a:spcBef>
                <a:spcPts val="400"/>
              </a:spcBef>
              <a:buChar char="•"/>
              <a:defRPr sz="2000" b="1">
                <a:solidFill>
                  <a:srgbClr val="FFFF00"/>
                </a:solidFill>
              </a:defRPr>
            </a:pPr>
            <a:r>
              <a:t>step back from the endline to get a wider angle of vision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Preparation Before The Game</a:t>
            </a:r>
          </a:p>
        </p:txBody>
      </p:sp>
      <p:sp>
        <p:nvSpPr>
          <p:cNvPr id="26" name="Shape 26"/>
          <p:cNvSpPr>
            <a:spLocks noGrp="1"/>
          </p:cNvSpPr>
          <p:nvPr>
            <p:ph type="body" idx="4294967295"/>
          </p:nvPr>
        </p:nvSpPr>
        <p:spPr>
          <a:xfrm>
            <a:off x="914400" y="1600200"/>
            <a:ext cx="8001000" cy="4525963"/>
          </a:xfrm>
          <a:prstGeom prst="rect">
            <a:avLst/>
          </a:prstGeom>
        </p:spPr>
        <p:txBody>
          <a:bodyPr>
            <a:normAutofit/>
          </a:bodyPr>
          <a:lstStyle/>
          <a:p>
            <a:pPr>
              <a:spcBef>
                <a:spcPts val="800"/>
              </a:spcBef>
              <a:buChar char="•"/>
              <a:defRPr sz="2400" b="1">
                <a:solidFill>
                  <a:srgbClr val="FFFF00"/>
                </a:solidFill>
              </a:defRPr>
            </a:pPr>
            <a:r>
              <a:t>arrive 1 hour before start time </a:t>
            </a:r>
          </a:p>
          <a:p>
            <a:pPr>
              <a:spcBef>
                <a:spcPts val="800"/>
              </a:spcBef>
              <a:buChar char="•"/>
              <a:defRPr sz="2400" b="1">
                <a:solidFill>
                  <a:srgbClr val="FFFF00"/>
                </a:solidFill>
              </a:defRPr>
            </a:pPr>
            <a:r>
              <a:t>report to organizing body/commissioner/site convenor</a:t>
            </a:r>
          </a:p>
          <a:p>
            <a:pPr>
              <a:spcBef>
                <a:spcPts val="800"/>
              </a:spcBef>
              <a:buChar char="•"/>
              <a:defRPr sz="2400" b="1">
                <a:solidFill>
                  <a:srgbClr val="FFFF00"/>
                </a:solidFill>
              </a:defRPr>
            </a:pPr>
            <a:r>
              <a:t>be properly prepared physically and mentally</a:t>
            </a:r>
          </a:p>
          <a:p>
            <a:pPr>
              <a:spcBef>
                <a:spcPts val="800"/>
              </a:spcBef>
              <a:buChar char="•"/>
              <a:defRPr sz="2400" b="1">
                <a:solidFill>
                  <a:srgbClr val="FFFF00"/>
                </a:solidFill>
              </a:defRPr>
            </a:pPr>
            <a:r>
              <a:t>take pride in presentation and dress (personal appearance is important) </a:t>
            </a:r>
          </a:p>
          <a:p>
            <a:pPr>
              <a:spcBef>
                <a:spcPts val="800"/>
              </a:spcBef>
              <a:buChar char="•"/>
              <a:defRPr sz="2400" b="1">
                <a:solidFill>
                  <a:srgbClr val="FFFF00"/>
                </a:solidFill>
              </a:defRPr>
            </a:pPr>
            <a:r>
              <a:t>uniform in good condition (clean, ironed)</a:t>
            </a:r>
          </a:p>
          <a:p>
            <a:pPr>
              <a:spcBef>
                <a:spcPts val="800"/>
              </a:spcBef>
              <a:buChar char="•"/>
              <a:defRPr sz="2400" b="1">
                <a:solidFill>
                  <a:srgbClr val="FFFF00"/>
                </a:solidFill>
              </a:defRPr>
            </a:pPr>
            <a:r>
              <a:t>no jewelry</a:t>
            </a:r>
          </a:p>
          <a:p>
            <a:pPr>
              <a:spcBef>
                <a:spcPts val="800"/>
              </a:spcBef>
              <a:buChar char="•"/>
              <a:defRPr sz="2400" b="1">
                <a:solidFill>
                  <a:srgbClr val="FFFF00"/>
                </a:solidFill>
              </a:defRPr>
            </a:pPr>
            <a:r>
              <a:t>have a pre-game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idx="4294967295"/>
          </p:nvPr>
        </p:nvSpPr>
        <p:spPr>
          <a:xfrm>
            <a:off x="457200" y="274637"/>
            <a:ext cx="8229600" cy="923926"/>
          </a:xfrm>
          <a:prstGeom prst="rect">
            <a:avLst/>
          </a:prstGeom>
        </p:spPr>
        <p:txBody>
          <a:bodyPr>
            <a:normAutofit/>
          </a:bodyPr>
          <a:lstStyle>
            <a:lvl1pPr>
              <a:defRPr sz="4000" b="1"/>
            </a:lvl1pPr>
          </a:lstStyle>
          <a:p>
            <a:r>
              <a:t>Lead on-ball coverage/movement</a:t>
            </a:r>
          </a:p>
        </p:txBody>
      </p:sp>
      <p:pic>
        <p:nvPicPr>
          <p:cNvPr id="109" name="image.jpeg"/>
          <p:cNvPicPr>
            <a:picLocks noChangeAspect="1"/>
          </p:cNvPicPr>
          <p:nvPr/>
        </p:nvPicPr>
        <p:blipFill>
          <a:blip r:embed="rId2">
            <a:extLst/>
          </a:blip>
          <a:stretch>
            <a:fillRect/>
          </a:stretch>
        </p:blipFill>
        <p:spPr>
          <a:xfrm>
            <a:off x="1881187" y="1371600"/>
            <a:ext cx="5322888" cy="5057775"/>
          </a:xfrm>
          <a:prstGeom prst="rect">
            <a:avLst/>
          </a:prstGeom>
          <a:ln w="12700">
            <a:miter lim="400000"/>
          </a:ln>
        </p:spPr>
      </p:pic>
      <p:sp>
        <p:nvSpPr>
          <p:cNvPr id="110" name="Shape 110"/>
          <p:cNvSpPr/>
          <p:nvPr/>
        </p:nvSpPr>
        <p:spPr>
          <a:xfrm>
            <a:off x="5562600" y="2000250"/>
            <a:ext cx="1524000" cy="1790700"/>
          </a:xfrm>
          <a:prstGeom prst="rect">
            <a:avLst/>
          </a:prstGeom>
          <a:solidFill>
            <a:srgbClr val="1C1C1C">
              <a:alpha val="19999"/>
            </a:srgbClr>
          </a:solidFill>
          <a:ln w="12700">
            <a:miter lim="400000"/>
          </a:ln>
        </p:spPr>
        <p:txBody>
          <a:bodyPr lIns="45719" rIns="45719" anchor="ctr"/>
          <a:lstStyle/>
          <a:p>
            <a:pPr algn="ctr">
              <a:defRPr>
                <a:solidFill>
                  <a:srgbClr val="FFFFFF"/>
                </a:solidFill>
              </a:defRPr>
            </a:pPr>
            <a:endParaRPr/>
          </a:p>
        </p:txBody>
      </p:sp>
      <p:pic>
        <p:nvPicPr>
          <p:cNvPr id="111" name="image.png"/>
          <p:cNvPicPr>
            <a:picLocks noChangeAspect="1"/>
          </p:cNvPicPr>
          <p:nvPr/>
        </p:nvPicPr>
        <p:blipFill>
          <a:blip r:embed="rId3">
            <a:extLst/>
          </a:blip>
          <a:stretch>
            <a:fillRect/>
          </a:stretch>
        </p:blipFill>
        <p:spPr>
          <a:xfrm>
            <a:off x="3733800" y="1371600"/>
            <a:ext cx="666750" cy="58102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272907 0.006954" pathEditMode="relative">
                                      <p:cBhvr>
                                        <p:cTn id="6" dur="3000" fill="hold"/>
                                        <p:tgtEl>
                                          <p:spTgt spid="111"/>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afterEffect">
                                  <p:stCondLst>
                                    <p:cond delay="0"/>
                                  </p:stCondLst>
                                  <p:childTnLst>
                                    <p:animMotion origin="layout" path="M 0.272907 0.006954 L 0.006247 0.006954" pathEditMode="relative">
                                      <p:cBhvr>
                                        <p:cTn id="9" dur="3000" fill="hold"/>
                                        <p:tgtEl>
                                          <p:spTgt spid="1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idx="4294967295"/>
          </p:nvPr>
        </p:nvSpPr>
        <p:spPr>
          <a:xfrm>
            <a:off x="457200" y="274637"/>
            <a:ext cx="8229600" cy="868363"/>
          </a:xfrm>
          <a:prstGeom prst="rect">
            <a:avLst/>
          </a:prstGeom>
        </p:spPr>
        <p:txBody>
          <a:bodyPr>
            <a:normAutofit/>
          </a:bodyPr>
          <a:lstStyle>
            <a:lvl1pPr>
              <a:defRPr b="1"/>
            </a:lvl1pPr>
          </a:lstStyle>
          <a:p>
            <a:r>
              <a:t>Lead – Ball Areas 1,2 and 3</a:t>
            </a:r>
          </a:p>
        </p:txBody>
      </p:sp>
      <p:sp>
        <p:nvSpPr>
          <p:cNvPr id="114" name="Shape 114"/>
          <p:cNvSpPr/>
          <p:nvPr/>
        </p:nvSpPr>
        <p:spPr>
          <a:xfrm>
            <a:off x="3886200" y="1219200"/>
            <a:ext cx="37338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Close down ball area 1</a:t>
            </a:r>
          </a:p>
        </p:txBody>
      </p:sp>
      <p:sp>
        <p:nvSpPr>
          <p:cNvPr id="115" name="Shape 115"/>
          <p:cNvSpPr/>
          <p:nvPr/>
        </p:nvSpPr>
        <p:spPr>
          <a:xfrm>
            <a:off x="5562600" y="1981200"/>
            <a:ext cx="3124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‘Mirror ball” areas 2 and 3</a:t>
            </a:r>
          </a:p>
        </p:txBody>
      </p:sp>
      <p:pic>
        <p:nvPicPr>
          <p:cNvPr id="116" name="image.jpeg"/>
          <p:cNvPicPr>
            <a:picLocks noChangeAspect="1"/>
          </p:cNvPicPr>
          <p:nvPr/>
        </p:nvPicPr>
        <p:blipFill>
          <a:blip r:embed="rId2">
            <a:extLst/>
          </a:blip>
          <a:stretch>
            <a:fillRect/>
          </a:stretch>
        </p:blipFill>
        <p:spPr>
          <a:xfrm>
            <a:off x="609600" y="1295400"/>
            <a:ext cx="3297238" cy="3048000"/>
          </a:xfrm>
          <a:prstGeom prst="rect">
            <a:avLst/>
          </a:prstGeom>
          <a:ln w="12700">
            <a:miter lim="400000"/>
          </a:ln>
        </p:spPr>
      </p:pic>
      <p:pic>
        <p:nvPicPr>
          <p:cNvPr id="117" name="image.jpeg"/>
          <p:cNvPicPr>
            <a:picLocks noChangeAspect="1"/>
          </p:cNvPicPr>
          <p:nvPr/>
        </p:nvPicPr>
        <p:blipFill>
          <a:blip r:embed="rId3">
            <a:extLst/>
          </a:blip>
          <a:stretch>
            <a:fillRect/>
          </a:stretch>
        </p:blipFill>
        <p:spPr>
          <a:xfrm>
            <a:off x="2171700" y="2260600"/>
            <a:ext cx="3581400" cy="3302000"/>
          </a:xfrm>
          <a:prstGeom prst="rect">
            <a:avLst/>
          </a:prstGeom>
          <a:ln w="12700">
            <a:miter lim="400000"/>
          </a:ln>
        </p:spPr>
      </p:pic>
      <p:pic>
        <p:nvPicPr>
          <p:cNvPr id="118" name="image.jpeg"/>
          <p:cNvPicPr>
            <a:picLocks noChangeAspect="1"/>
          </p:cNvPicPr>
          <p:nvPr/>
        </p:nvPicPr>
        <p:blipFill>
          <a:blip r:embed="rId4">
            <a:extLst/>
          </a:blip>
          <a:stretch>
            <a:fillRect/>
          </a:stretch>
        </p:blipFill>
        <p:spPr>
          <a:xfrm>
            <a:off x="5029200" y="3200400"/>
            <a:ext cx="3476625" cy="3214688"/>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512762" y="76199"/>
            <a:ext cx="8229601" cy="1143002"/>
          </a:xfrm>
          <a:prstGeom prst="rect">
            <a:avLst/>
          </a:prstGeom>
        </p:spPr>
        <p:txBody>
          <a:bodyPr>
            <a:normAutofit/>
          </a:bodyPr>
          <a:lstStyle>
            <a:lvl1pPr>
              <a:defRPr b="1"/>
            </a:lvl1pPr>
          </a:lstStyle>
          <a:p>
            <a:r>
              <a:t>Lead – Ball Areas 4 &amp;5 </a:t>
            </a:r>
          </a:p>
        </p:txBody>
      </p:sp>
      <p:sp>
        <p:nvSpPr>
          <p:cNvPr id="121" name="Shape 121"/>
          <p:cNvSpPr/>
          <p:nvPr/>
        </p:nvSpPr>
        <p:spPr>
          <a:xfrm>
            <a:off x="4419600" y="1600200"/>
            <a:ext cx="36576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On-ball – work to see the spaces</a:t>
            </a:r>
          </a:p>
        </p:txBody>
      </p:sp>
      <p:pic>
        <p:nvPicPr>
          <p:cNvPr id="122" name="image.jpeg"/>
          <p:cNvPicPr>
            <a:picLocks noChangeAspect="1"/>
          </p:cNvPicPr>
          <p:nvPr/>
        </p:nvPicPr>
        <p:blipFill>
          <a:blip r:embed="rId2">
            <a:extLst/>
          </a:blip>
          <a:stretch>
            <a:fillRect/>
          </a:stretch>
        </p:blipFill>
        <p:spPr>
          <a:xfrm>
            <a:off x="457200" y="1219200"/>
            <a:ext cx="3297238" cy="3048000"/>
          </a:xfrm>
          <a:prstGeom prst="rect">
            <a:avLst/>
          </a:prstGeom>
          <a:ln w="12700">
            <a:miter lim="400000"/>
          </a:ln>
        </p:spPr>
      </p:pic>
      <p:pic>
        <p:nvPicPr>
          <p:cNvPr id="123" name="image.jpeg"/>
          <p:cNvPicPr>
            <a:picLocks noChangeAspect="1"/>
          </p:cNvPicPr>
          <p:nvPr/>
        </p:nvPicPr>
        <p:blipFill>
          <a:blip r:embed="rId3">
            <a:extLst/>
          </a:blip>
          <a:stretch>
            <a:fillRect/>
          </a:stretch>
        </p:blipFill>
        <p:spPr>
          <a:xfrm>
            <a:off x="2755900" y="2743200"/>
            <a:ext cx="3327400" cy="3076575"/>
          </a:xfrm>
          <a:prstGeom prst="rect">
            <a:avLst/>
          </a:prstGeom>
          <a:ln w="12700">
            <a:miter lim="400000"/>
          </a:ln>
        </p:spPr>
      </p:pic>
      <p:pic>
        <p:nvPicPr>
          <p:cNvPr id="124" name="image.jpeg"/>
          <p:cNvPicPr>
            <a:picLocks noChangeAspect="1"/>
          </p:cNvPicPr>
          <p:nvPr/>
        </p:nvPicPr>
        <p:blipFill>
          <a:blip r:embed="rId4">
            <a:extLst/>
          </a:blip>
          <a:stretch>
            <a:fillRect/>
          </a:stretch>
        </p:blipFill>
        <p:spPr>
          <a:xfrm>
            <a:off x="5424487" y="3783012"/>
            <a:ext cx="3132138" cy="2895601"/>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Dual Coverage Area</a:t>
            </a:r>
          </a:p>
        </p:txBody>
      </p:sp>
      <p:pic>
        <p:nvPicPr>
          <p:cNvPr id="127" name="image.jpeg"/>
          <p:cNvPicPr>
            <a:picLocks noChangeAspect="1"/>
          </p:cNvPicPr>
          <p:nvPr/>
        </p:nvPicPr>
        <p:blipFill>
          <a:blip r:embed="rId2">
            <a:extLst/>
          </a:blip>
          <a:stretch>
            <a:fillRect/>
          </a:stretch>
        </p:blipFill>
        <p:spPr>
          <a:xfrm>
            <a:off x="2098675" y="1593850"/>
            <a:ext cx="4987925" cy="4878388"/>
          </a:xfrm>
          <a:prstGeom prst="rect">
            <a:avLst/>
          </a:prstGeom>
          <a:ln w="12700">
            <a:miter lim="400000"/>
          </a:ln>
        </p:spPr>
      </p:pic>
      <p:pic>
        <p:nvPicPr>
          <p:cNvPr id="128" name="image.png"/>
          <p:cNvPicPr>
            <a:picLocks noChangeAspect="1"/>
          </p:cNvPicPr>
          <p:nvPr/>
        </p:nvPicPr>
        <p:blipFill>
          <a:blip r:embed="rId3">
            <a:extLst/>
          </a:blip>
          <a:stretch>
            <a:fillRect/>
          </a:stretch>
        </p:blipFill>
        <p:spPr>
          <a:xfrm>
            <a:off x="3600450" y="1581150"/>
            <a:ext cx="852488" cy="741363"/>
          </a:xfrm>
          <a:prstGeom prst="rect">
            <a:avLst/>
          </a:prstGeom>
          <a:ln w="12700">
            <a:miter lim="400000"/>
          </a:ln>
        </p:spPr>
      </p:pic>
      <p:pic>
        <p:nvPicPr>
          <p:cNvPr id="129" name="image.png"/>
          <p:cNvPicPr>
            <a:picLocks noChangeAspect="1"/>
          </p:cNvPicPr>
          <p:nvPr/>
        </p:nvPicPr>
        <p:blipFill>
          <a:blip r:embed="rId4">
            <a:extLst/>
          </a:blip>
          <a:stretch>
            <a:fillRect/>
          </a:stretch>
        </p:blipFill>
        <p:spPr>
          <a:xfrm rot="19210627">
            <a:off x="2776537" y="4473575"/>
            <a:ext cx="727076" cy="727075"/>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1143000" y="228599"/>
            <a:ext cx="6553200" cy="1143002"/>
          </a:xfrm>
          <a:prstGeom prst="rect">
            <a:avLst/>
          </a:prstGeom>
        </p:spPr>
        <p:txBody>
          <a:bodyPr>
            <a:normAutofit/>
          </a:bodyPr>
          <a:lstStyle>
            <a:lvl1pPr algn="l">
              <a:defRPr b="1"/>
            </a:lvl1pPr>
          </a:lstStyle>
          <a:p>
            <a:r>
              <a:t>Lead – Ball Area 6 </a:t>
            </a:r>
          </a:p>
        </p:txBody>
      </p:sp>
      <p:pic>
        <p:nvPicPr>
          <p:cNvPr id="132" name="image.jpeg"/>
          <p:cNvPicPr>
            <a:picLocks noChangeAspect="1"/>
          </p:cNvPicPr>
          <p:nvPr/>
        </p:nvPicPr>
        <p:blipFill>
          <a:blip r:embed="rId2">
            <a:extLst/>
          </a:blip>
          <a:stretch>
            <a:fillRect/>
          </a:stretch>
        </p:blipFill>
        <p:spPr>
          <a:xfrm>
            <a:off x="1295400" y="1524000"/>
            <a:ext cx="4495800" cy="4156075"/>
          </a:xfrm>
          <a:prstGeom prst="rect">
            <a:avLst/>
          </a:prstGeom>
          <a:ln w="12700">
            <a:miter lim="400000"/>
          </a:ln>
        </p:spPr>
      </p:pic>
      <p:sp>
        <p:nvSpPr>
          <p:cNvPr id="133" name="Shape 133"/>
          <p:cNvSpPr/>
          <p:nvPr/>
        </p:nvSpPr>
        <p:spPr>
          <a:xfrm>
            <a:off x="6248400" y="1600200"/>
            <a:ext cx="1828800" cy="32919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00"/>
                </a:solidFill>
              </a:defRPr>
            </a:pPr>
            <a:r>
              <a:t>Lead can be on or off-ball when the ball is in Area 6</a:t>
            </a:r>
          </a:p>
          <a:p>
            <a:pPr>
              <a:spcBef>
                <a:spcPts val="1000"/>
              </a:spcBef>
              <a:defRPr b="1">
                <a:solidFill>
                  <a:srgbClr val="FFFF00"/>
                </a:solidFill>
              </a:defRPr>
            </a:pPr>
            <a:endParaRPr/>
          </a:p>
          <a:p>
            <a:pPr>
              <a:spcBef>
                <a:spcPts val="1000"/>
              </a:spcBef>
              <a:defRPr b="1">
                <a:solidFill>
                  <a:srgbClr val="FFFF00"/>
                </a:solidFill>
              </a:defRPr>
            </a:pPr>
            <a:r>
              <a:t>He is on-ball when the ball is in the low post or the ball is driven to the basket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jpeg"/>
          <p:cNvPicPr>
            <a:picLocks noChangeAspect="1"/>
          </p:cNvPicPr>
          <p:nvPr/>
        </p:nvPicPr>
        <p:blipFill>
          <a:blip r:embed="rId2">
            <a:extLst/>
          </a:blip>
          <a:stretch>
            <a:fillRect/>
          </a:stretch>
        </p:blipFill>
        <p:spPr>
          <a:xfrm>
            <a:off x="1143000" y="912812"/>
            <a:ext cx="6097588" cy="5740401"/>
          </a:xfrm>
          <a:prstGeom prst="rect">
            <a:avLst/>
          </a:prstGeom>
          <a:ln w="12700">
            <a:miter lim="400000"/>
          </a:ln>
        </p:spPr>
      </p:pic>
      <p:sp>
        <p:nvSpPr>
          <p:cNvPr id="136" name="Shape 136"/>
          <p:cNvSpPr/>
          <p:nvPr/>
        </p:nvSpPr>
        <p:spPr>
          <a:xfrm>
            <a:off x="304800" y="228600"/>
            <a:ext cx="8610600" cy="486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600"/>
              </a:spcBef>
              <a:defRPr sz="2800" b="1"/>
            </a:lvl1pPr>
          </a:lstStyle>
          <a:p>
            <a:r>
              <a:t>Trail take play to basket; Lead not nearest official</a:t>
            </a:r>
          </a:p>
        </p:txBody>
      </p:sp>
      <p:sp>
        <p:nvSpPr>
          <p:cNvPr id="137" name="Shape 137"/>
          <p:cNvSpPr/>
          <p:nvPr/>
        </p:nvSpPr>
        <p:spPr>
          <a:xfrm>
            <a:off x="2362200" y="1295400"/>
            <a:ext cx="8382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138" name="Shape 138"/>
          <p:cNvSpPr/>
          <p:nvPr/>
        </p:nvSpPr>
        <p:spPr>
          <a:xfrm>
            <a:off x="5410200" y="4953000"/>
            <a:ext cx="3200400" cy="617362"/>
          </a:xfrm>
          <a:prstGeom prst="rect">
            <a:avLst/>
          </a:prstGeom>
          <a:solidFill>
            <a:srgbClr val="000000"/>
          </a:solidFill>
          <a:ln w="12700">
            <a:miter lim="400000"/>
          </a:ln>
          <a:effectLst>
            <a:outerShdw blurRad="63500" dist="107763" dir="2700000" rotWithShape="0">
              <a:srgbClr val="000000">
                <a:alpha val="50000"/>
              </a:srgbClr>
            </a:outerShdw>
          </a:effectLst>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FFFF"/>
                </a:solidFill>
              </a:defRPr>
            </a:lvl1pPr>
          </a:lstStyle>
          <a:p>
            <a:r>
              <a:t>Trail is nearest official and takes call</a:t>
            </a:r>
          </a:p>
        </p:txBody>
      </p:sp>
      <p:pic>
        <p:nvPicPr>
          <p:cNvPr id="139" name="bball4.png" descr="bball4"/>
          <p:cNvPicPr>
            <a:picLocks noChangeAspect="1"/>
          </p:cNvPicPr>
          <p:nvPr/>
        </p:nvPicPr>
        <p:blipFill>
          <a:blip r:embed="rId3">
            <a:extLst/>
          </a:blip>
          <a:stretch>
            <a:fillRect/>
          </a:stretch>
        </p:blipFill>
        <p:spPr>
          <a:xfrm>
            <a:off x="1487487" y="4564062"/>
            <a:ext cx="493713" cy="477838"/>
          </a:xfrm>
          <a:prstGeom prst="rect">
            <a:avLst/>
          </a:prstGeom>
          <a:ln w="12700">
            <a:miter lim="400000"/>
          </a:ln>
        </p:spPr>
      </p:pic>
      <p:pic>
        <p:nvPicPr>
          <p:cNvPr id="140" name="Player 2 for PPT.pdf" descr="Player 2 for PPT"/>
          <p:cNvPicPr>
            <a:picLocks noChangeAspect="1"/>
          </p:cNvPicPr>
          <p:nvPr/>
        </p:nvPicPr>
        <p:blipFill>
          <a:blip r:embed="rId4">
            <a:extLst/>
          </a:blip>
          <a:stretch>
            <a:fillRect/>
          </a:stretch>
        </p:blipFill>
        <p:spPr>
          <a:xfrm rot="8970242">
            <a:off x="1905000" y="3886200"/>
            <a:ext cx="652463" cy="661988"/>
          </a:xfrm>
          <a:prstGeom prst="rect">
            <a:avLst/>
          </a:prstGeom>
          <a:ln w="12700">
            <a:miter lim="400000"/>
          </a:ln>
        </p:spPr>
      </p:pic>
      <p:pic>
        <p:nvPicPr>
          <p:cNvPr id="141" name="image.png"/>
          <p:cNvPicPr>
            <a:picLocks noChangeAspect="1"/>
          </p:cNvPicPr>
          <p:nvPr/>
        </p:nvPicPr>
        <p:blipFill>
          <a:blip r:embed="rId5">
            <a:extLst/>
          </a:blip>
          <a:stretch>
            <a:fillRect/>
          </a:stretch>
        </p:blipFill>
        <p:spPr>
          <a:xfrm>
            <a:off x="4926012" y="892175"/>
            <a:ext cx="666751" cy="581025"/>
          </a:xfrm>
          <a:prstGeom prst="rect">
            <a:avLst/>
          </a:prstGeom>
          <a:ln w="12700">
            <a:miter lim="400000"/>
          </a:ln>
        </p:spPr>
      </p:pic>
      <p:pic>
        <p:nvPicPr>
          <p:cNvPr id="142" name="image.png"/>
          <p:cNvPicPr>
            <a:picLocks noChangeAspect="1"/>
          </p:cNvPicPr>
          <p:nvPr/>
        </p:nvPicPr>
        <p:blipFill>
          <a:blip r:embed="rId6">
            <a:extLst/>
          </a:blip>
          <a:stretch>
            <a:fillRect/>
          </a:stretch>
        </p:blipFill>
        <p:spPr>
          <a:xfrm>
            <a:off x="1487487" y="5110162"/>
            <a:ext cx="657226" cy="6572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121695 -0.293521" pathEditMode="relative">
                                      <p:cBhvr>
                                        <p:cTn id="6" dur="2000" fill="hold"/>
                                        <p:tgtEl>
                                          <p:spTgt spid="139"/>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withEffect">
                                  <p:stCondLst>
                                    <p:cond delay="0"/>
                                  </p:stCondLst>
                                  <p:childTnLst>
                                    <p:animMotion origin="layout" path="M 0.000000 0.000000 L 0.122740 -0.281480" pathEditMode="relative">
                                      <p:cBhvr>
                                        <p:cTn id="9" dur="2000" fill="hold"/>
                                        <p:tgtEl>
                                          <p:spTgt spid="140"/>
                                        </p:tgtEl>
                                        <p:attrNameLst>
                                          <p:attrName>ppt_x</p:attrName>
                                          <p:attrName>ppt_y</p:attrName>
                                        </p:attrNameLst>
                                      </p:cBhvr>
                                    </p:animMotion>
                                  </p:childTnLst>
                                </p:cTn>
                              </p:par>
                            </p:childTnLst>
                          </p:cTn>
                        </p:par>
                        <p:par>
                          <p:cTn id="10" fill="hold">
                            <p:stCondLst>
                              <p:cond delay="0"/>
                            </p:stCondLst>
                            <p:childTnLst>
                              <p:par>
                                <p:cTn id="11" presetID="-1" presetClass="path" presetSubtype="0" fill="hold" nodeType="withEffect">
                                  <p:stCondLst>
                                    <p:cond delay="0"/>
                                  </p:stCondLst>
                                  <p:childTnLst>
                                    <p:animMotion origin="layout" path="M 0.000000 0.000000 L 0.001391 -0.315284" pathEditMode="relative">
                                      <p:cBhvr>
                                        <p:cTn id="12" dur="2000" fill="hold"/>
                                        <p:tgtEl>
                                          <p:spTgt spid="142"/>
                                        </p:tgtEl>
                                        <p:attrNameLst>
                                          <p:attrName>ppt_x</p:attrName>
                                          <p:attrName>ppt_y</p:attrName>
                                        </p:attrNameLst>
                                      </p:cBhvr>
                                    </p:animMotion>
                                  </p:childTnLst>
                                </p:cTn>
                              </p:par>
                            </p:childTnLst>
                          </p:cTn>
                        </p:par>
                        <p:par>
                          <p:cTn id="13" fill="hold">
                            <p:stCondLst>
                              <p:cond delay="2000"/>
                            </p:stCondLst>
                            <p:childTnLst>
                              <p:par>
                                <p:cTn id="14" presetID="23" presetClass="entr" presetSubtype="16" fill="hold" grpId="4" nodeType="afterEffect">
                                  <p:stCondLst>
                                    <p:cond delay="0"/>
                                  </p:stCondLst>
                                  <p:iterate>
                                    <p:tmAbs val="0"/>
                                  </p:iterate>
                                  <p:childTnLst>
                                    <p:set>
                                      <p:cBhvr>
                                        <p:cTn id="15" fill="hold"/>
                                        <p:tgtEl>
                                          <p:spTgt spid="137"/>
                                        </p:tgtEl>
                                        <p:attrNameLst>
                                          <p:attrName>style.visibility</p:attrName>
                                        </p:attrNameLst>
                                      </p:cBhvr>
                                      <p:to>
                                        <p:strVal val="visible"/>
                                      </p:to>
                                    </p:set>
                                    <p:anim calcmode="lin" valueType="num">
                                      <p:cBhvr>
                                        <p:cTn id="16" dur="1000" fill="hold"/>
                                        <p:tgtEl>
                                          <p:spTgt spid="137"/>
                                        </p:tgtEl>
                                        <p:attrNameLst>
                                          <p:attrName>ppt_w</p:attrName>
                                        </p:attrNameLst>
                                      </p:cBhvr>
                                      <p:tavLst>
                                        <p:tav tm="0">
                                          <p:val>
                                            <p:fltVal val="0"/>
                                          </p:val>
                                        </p:tav>
                                        <p:tav tm="100000">
                                          <p:val>
                                            <p:strVal val="#ppt_w"/>
                                          </p:val>
                                        </p:tav>
                                      </p:tavLst>
                                    </p:anim>
                                    <p:anim calcmode="lin" valueType="num">
                                      <p:cBhvr>
                                        <p:cTn id="17" dur="1000" fill="hold"/>
                                        <p:tgtEl>
                                          <p:spTgt spid="137"/>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4" presetClass="entr" presetSubtype="16" fill="hold" grpId="5" nodeType="afterEffect">
                                  <p:stCondLst>
                                    <p:cond delay="0"/>
                                  </p:stCondLst>
                                  <p:iterate>
                                    <p:tmAbs val="0"/>
                                  </p:iterate>
                                  <p:childTnLst>
                                    <p:set>
                                      <p:cBhvr>
                                        <p:cTn id="20" fill="hold"/>
                                        <p:tgtEl>
                                          <p:spTgt spid="138"/>
                                        </p:tgtEl>
                                        <p:attrNameLst>
                                          <p:attrName>style.visibility</p:attrName>
                                        </p:attrNameLst>
                                      </p:cBhvr>
                                      <p:to>
                                        <p:strVal val="visible"/>
                                      </p:to>
                                    </p:set>
                                    <p:animEffect transition="in" filter="box(in)">
                                      <p:cBhvr>
                                        <p:cTn id="21"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4" animBg="1" advAuto="0"/>
      <p:bldP spid="138" grpId="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jpeg"/>
          <p:cNvPicPr>
            <a:picLocks noChangeAspect="1"/>
          </p:cNvPicPr>
          <p:nvPr/>
        </p:nvPicPr>
        <p:blipFill>
          <a:blip r:embed="rId2">
            <a:extLst/>
          </a:blip>
          <a:stretch>
            <a:fillRect/>
          </a:stretch>
        </p:blipFill>
        <p:spPr>
          <a:xfrm>
            <a:off x="1143000" y="912812"/>
            <a:ext cx="6097588" cy="5740401"/>
          </a:xfrm>
          <a:prstGeom prst="rect">
            <a:avLst/>
          </a:prstGeom>
          <a:ln w="12700">
            <a:miter lim="400000"/>
          </a:ln>
        </p:spPr>
      </p:pic>
      <p:sp>
        <p:nvSpPr>
          <p:cNvPr id="145" name="Shape 145"/>
          <p:cNvSpPr/>
          <p:nvPr/>
        </p:nvSpPr>
        <p:spPr>
          <a:xfrm>
            <a:off x="1143000" y="228600"/>
            <a:ext cx="7467600" cy="4862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600"/>
              </a:spcBef>
              <a:defRPr sz="2800" b="1"/>
            </a:lvl1pPr>
          </a:lstStyle>
          <a:p>
            <a:r>
              <a:t>Play to basket; Lead is nearest official</a:t>
            </a:r>
          </a:p>
        </p:txBody>
      </p:sp>
      <p:sp>
        <p:nvSpPr>
          <p:cNvPr id="146" name="Shape 146"/>
          <p:cNvSpPr/>
          <p:nvPr/>
        </p:nvSpPr>
        <p:spPr>
          <a:xfrm>
            <a:off x="2362200" y="1295400"/>
            <a:ext cx="8382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147" name="Shape 147"/>
          <p:cNvSpPr/>
          <p:nvPr/>
        </p:nvSpPr>
        <p:spPr>
          <a:xfrm>
            <a:off x="5410200" y="4953000"/>
            <a:ext cx="3200400" cy="1287922"/>
          </a:xfrm>
          <a:prstGeom prst="rect">
            <a:avLst/>
          </a:prstGeom>
          <a:solidFill>
            <a:srgbClr val="000000"/>
          </a:solidFill>
          <a:ln w="12700">
            <a:miter lim="400000"/>
          </a:ln>
          <a:effectLst>
            <a:outerShdw blurRad="63500" dist="107763" dir="2700000" rotWithShape="0">
              <a:srgbClr val="000000">
                <a:alpha val="50000"/>
              </a:srgbClr>
            </a:outerShdw>
          </a:effectLst>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FF"/>
                </a:solidFill>
              </a:defRPr>
            </a:pPr>
            <a:r>
              <a:t>Lead is nearest official;</a:t>
            </a:r>
          </a:p>
          <a:p>
            <a:pPr>
              <a:spcBef>
                <a:spcPts val="1000"/>
              </a:spcBef>
              <a:defRPr b="1">
                <a:solidFill>
                  <a:srgbClr val="FFFFFF"/>
                </a:solidFill>
              </a:defRPr>
            </a:pPr>
            <a:r>
              <a:t>if unsure who is nearest official – official who play is coming to takes call</a:t>
            </a:r>
          </a:p>
        </p:txBody>
      </p:sp>
      <p:pic>
        <p:nvPicPr>
          <p:cNvPr id="148" name="bball4.png" descr="bball4"/>
          <p:cNvPicPr>
            <a:picLocks noChangeAspect="1"/>
          </p:cNvPicPr>
          <p:nvPr/>
        </p:nvPicPr>
        <p:blipFill>
          <a:blip r:embed="rId3">
            <a:extLst/>
          </a:blip>
          <a:stretch>
            <a:fillRect/>
          </a:stretch>
        </p:blipFill>
        <p:spPr>
          <a:xfrm>
            <a:off x="1487487" y="4637087"/>
            <a:ext cx="417513" cy="404813"/>
          </a:xfrm>
          <a:prstGeom prst="rect">
            <a:avLst/>
          </a:prstGeom>
          <a:ln w="12700">
            <a:miter lim="400000"/>
          </a:ln>
        </p:spPr>
      </p:pic>
      <p:pic>
        <p:nvPicPr>
          <p:cNvPr id="149" name="Player 2 for PPT.pdf" descr="Player 2 for PPT"/>
          <p:cNvPicPr>
            <a:picLocks noChangeAspect="1"/>
          </p:cNvPicPr>
          <p:nvPr/>
        </p:nvPicPr>
        <p:blipFill>
          <a:blip r:embed="rId4">
            <a:extLst/>
          </a:blip>
          <a:stretch>
            <a:fillRect/>
          </a:stretch>
        </p:blipFill>
        <p:spPr>
          <a:xfrm rot="8970242">
            <a:off x="1905000" y="3886200"/>
            <a:ext cx="652463" cy="661988"/>
          </a:xfrm>
          <a:prstGeom prst="rect">
            <a:avLst/>
          </a:prstGeom>
          <a:ln w="12700">
            <a:miter lim="400000"/>
          </a:ln>
        </p:spPr>
      </p:pic>
      <p:pic>
        <p:nvPicPr>
          <p:cNvPr id="150" name="image.png"/>
          <p:cNvPicPr>
            <a:picLocks noChangeAspect="1"/>
          </p:cNvPicPr>
          <p:nvPr/>
        </p:nvPicPr>
        <p:blipFill>
          <a:blip r:embed="rId5">
            <a:extLst/>
          </a:blip>
          <a:stretch>
            <a:fillRect/>
          </a:stretch>
        </p:blipFill>
        <p:spPr>
          <a:xfrm>
            <a:off x="5195887" y="822325"/>
            <a:ext cx="666751" cy="581025"/>
          </a:xfrm>
          <a:prstGeom prst="rect">
            <a:avLst/>
          </a:prstGeom>
          <a:ln w="12700">
            <a:miter lim="400000"/>
          </a:ln>
        </p:spPr>
      </p:pic>
      <p:pic>
        <p:nvPicPr>
          <p:cNvPr id="151" name="image.png"/>
          <p:cNvPicPr>
            <a:picLocks noChangeAspect="1"/>
          </p:cNvPicPr>
          <p:nvPr/>
        </p:nvPicPr>
        <p:blipFill>
          <a:blip r:embed="rId6">
            <a:extLst/>
          </a:blip>
          <a:stretch>
            <a:fillRect/>
          </a:stretch>
        </p:blipFill>
        <p:spPr>
          <a:xfrm>
            <a:off x="1454150" y="5181600"/>
            <a:ext cx="657225" cy="6572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155025 -0.360191" pathEditMode="relative">
                                      <p:cBhvr>
                                        <p:cTn id="6" dur="2000" fill="hold"/>
                                        <p:tgtEl>
                                          <p:spTgt spid="148"/>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withEffect">
                                  <p:stCondLst>
                                    <p:cond delay="0"/>
                                  </p:stCondLst>
                                  <p:childTnLst>
                                    <p:animMotion origin="layout" path="M 0.000000 0.000000 L 0.133327 -0.314821" pathEditMode="relative">
                                      <p:cBhvr>
                                        <p:cTn id="9" dur="2000" fill="hold"/>
                                        <p:tgtEl>
                                          <p:spTgt spid="149"/>
                                        </p:tgtEl>
                                        <p:attrNameLst>
                                          <p:attrName>ppt_x</p:attrName>
                                          <p:attrName>ppt_y</p:attrName>
                                        </p:attrNameLst>
                                      </p:cBhvr>
                                    </p:animMotion>
                                  </p:childTnLst>
                                </p:cTn>
                              </p:par>
                            </p:childTnLst>
                          </p:cTn>
                        </p:par>
                        <p:par>
                          <p:cTn id="10" fill="hold">
                            <p:stCondLst>
                              <p:cond delay="0"/>
                            </p:stCondLst>
                            <p:childTnLst>
                              <p:par>
                                <p:cTn id="11" presetID="-1" presetClass="path" presetSubtype="0" fill="hold" nodeType="withEffect">
                                  <p:stCondLst>
                                    <p:cond delay="0"/>
                                  </p:stCondLst>
                                  <p:childTnLst>
                                    <p:animMotion origin="layout" path="M 0.000000 0.000000 L -0.254693 0.004399" pathEditMode="relative">
                                      <p:cBhvr>
                                        <p:cTn id="12" dur="2000" fill="hold"/>
                                        <p:tgtEl>
                                          <p:spTgt spid="150"/>
                                        </p:tgtEl>
                                        <p:attrNameLst>
                                          <p:attrName>ppt_x</p:attrName>
                                          <p:attrName>ppt_y</p:attrName>
                                        </p:attrNameLst>
                                      </p:cBhvr>
                                    </p:animMotion>
                                  </p:childTnLst>
                                </p:cTn>
                              </p:par>
                            </p:childTnLst>
                          </p:cTn>
                        </p:par>
                        <p:par>
                          <p:cTn id="13" fill="hold">
                            <p:stCondLst>
                              <p:cond delay="0"/>
                            </p:stCondLst>
                            <p:childTnLst>
                              <p:par>
                                <p:cTn id="14" presetID="-1" presetClass="path" presetSubtype="0" fill="hold" nodeType="withEffect">
                                  <p:stCondLst>
                                    <p:cond delay="0"/>
                                  </p:stCondLst>
                                  <p:childTnLst>
                                    <p:animMotion origin="layout" path="M 0.000000 0.000000 L 0.005025 -0.314578" pathEditMode="relative">
                                      <p:cBhvr>
                                        <p:cTn id="15" dur="2000" fill="hold"/>
                                        <p:tgtEl>
                                          <p:spTgt spid="151"/>
                                        </p:tgtEl>
                                        <p:attrNameLst>
                                          <p:attrName>ppt_x</p:attrName>
                                          <p:attrName>ppt_y</p:attrName>
                                        </p:attrNameLst>
                                      </p:cBhvr>
                                    </p:animMotion>
                                  </p:childTnLst>
                                </p:cTn>
                              </p:par>
                            </p:childTnLst>
                          </p:cTn>
                        </p:par>
                        <p:par>
                          <p:cTn id="16" fill="hold">
                            <p:stCondLst>
                              <p:cond delay="2000"/>
                            </p:stCondLst>
                            <p:childTnLst>
                              <p:par>
                                <p:cTn id="17" presetID="23" presetClass="entr" presetSubtype="16" fill="hold" grpId="5" nodeType="afterEffect">
                                  <p:stCondLst>
                                    <p:cond delay="0"/>
                                  </p:stCondLst>
                                  <p:iterate>
                                    <p:tmAbs val="0"/>
                                  </p:iterate>
                                  <p:childTnLst>
                                    <p:set>
                                      <p:cBhvr>
                                        <p:cTn id="18" fill="hold"/>
                                        <p:tgtEl>
                                          <p:spTgt spid="146"/>
                                        </p:tgtEl>
                                        <p:attrNameLst>
                                          <p:attrName>style.visibility</p:attrName>
                                        </p:attrNameLst>
                                      </p:cBhvr>
                                      <p:to>
                                        <p:strVal val="visible"/>
                                      </p:to>
                                    </p:set>
                                    <p:anim calcmode="lin" valueType="num">
                                      <p:cBhvr>
                                        <p:cTn id="19" dur="1000" fill="hold"/>
                                        <p:tgtEl>
                                          <p:spTgt spid="146"/>
                                        </p:tgtEl>
                                        <p:attrNameLst>
                                          <p:attrName>ppt_w</p:attrName>
                                        </p:attrNameLst>
                                      </p:cBhvr>
                                      <p:tavLst>
                                        <p:tav tm="0">
                                          <p:val>
                                            <p:fltVal val="0"/>
                                          </p:val>
                                        </p:tav>
                                        <p:tav tm="100000">
                                          <p:val>
                                            <p:strVal val="#ppt_w"/>
                                          </p:val>
                                        </p:tav>
                                      </p:tavLst>
                                    </p:anim>
                                    <p:anim calcmode="lin" valueType="num">
                                      <p:cBhvr>
                                        <p:cTn id="20" dur="1000" fill="hold"/>
                                        <p:tgtEl>
                                          <p:spTgt spid="146"/>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4" presetClass="entr" presetSubtype="16" fill="hold" grpId="6" nodeType="afterEffect">
                                  <p:stCondLst>
                                    <p:cond delay="0"/>
                                  </p:stCondLst>
                                  <p:iterate>
                                    <p:tmAbs val="0"/>
                                  </p:iterate>
                                  <p:childTnLst>
                                    <p:set>
                                      <p:cBhvr>
                                        <p:cTn id="23" fill="hold"/>
                                        <p:tgtEl>
                                          <p:spTgt spid="147"/>
                                        </p:tgtEl>
                                        <p:attrNameLst>
                                          <p:attrName>style.visibility</p:attrName>
                                        </p:attrNameLst>
                                      </p:cBhvr>
                                      <p:to>
                                        <p:strVal val="visible"/>
                                      </p:to>
                                    </p:set>
                                    <p:animEffect transition="in" filter="box(in)">
                                      <p:cBhvr>
                                        <p:cTn id="24"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5" animBg="1" advAuto="0"/>
      <p:bldP spid="147" grpId="6"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jpeg"/>
          <p:cNvPicPr>
            <a:picLocks noChangeAspect="1"/>
          </p:cNvPicPr>
          <p:nvPr/>
        </p:nvPicPr>
        <p:blipFill>
          <a:blip r:embed="rId2">
            <a:extLst/>
          </a:blip>
          <a:stretch>
            <a:fillRect/>
          </a:stretch>
        </p:blipFill>
        <p:spPr>
          <a:xfrm>
            <a:off x="1143000" y="912812"/>
            <a:ext cx="6097588" cy="5740401"/>
          </a:xfrm>
          <a:prstGeom prst="rect">
            <a:avLst/>
          </a:prstGeom>
          <a:ln w="12700">
            <a:miter lim="400000"/>
          </a:ln>
        </p:spPr>
      </p:pic>
      <p:sp>
        <p:nvSpPr>
          <p:cNvPr id="154" name="Shape 154"/>
          <p:cNvSpPr/>
          <p:nvPr/>
        </p:nvSpPr>
        <p:spPr>
          <a:xfrm>
            <a:off x="609600" y="166687"/>
            <a:ext cx="7848600" cy="4862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600"/>
              </a:spcBef>
              <a:defRPr sz="2800" b="1"/>
            </a:lvl1pPr>
          </a:lstStyle>
          <a:p>
            <a:r>
              <a:t>Play to basket involving secondary defender</a:t>
            </a:r>
          </a:p>
        </p:txBody>
      </p:sp>
      <p:sp>
        <p:nvSpPr>
          <p:cNvPr id="155" name="Shape 155"/>
          <p:cNvSpPr/>
          <p:nvPr/>
        </p:nvSpPr>
        <p:spPr>
          <a:xfrm>
            <a:off x="2362200" y="1295400"/>
            <a:ext cx="8382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156" name="Shape 156"/>
          <p:cNvSpPr/>
          <p:nvPr/>
        </p:nvSpPr>
        <p:spPr>
          <a:xfrm>
            <a:off x="4495800" y="4953000"/>
            <a:ext cx="3505200" cy="1158382"/>
          </a:xfrm>
          <a:prstGeom prst="rect">
            <a:avLst/>
          </a:prstGeom>
          <a:solidFill>
            <a:srgbClr val="000000"/>
          </a:solidFill>
          <a:ln w="12700">
            <a:miter lim="400000"/>
          </a:ln>
          <a:effectLst>
            <a:outerShdw blurRad="63500" dist="107763" dir="2700000" rotWithShape="0">
              <a:srgbClr val="000000">
                <a:alpha val="50000"/>
              </a:srgbClr>
            </a:outerShdw>
          </a:effectLst>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FF"/>
                </a:solidFill>
              </a:defRPr>
            </a:pPr>
            <a:r>
              <a:t>Play originating in Trail</a:t>
            </a:r>
          </a:p>
          <a:p>
            <a:pPr>
              <a:spcBef>
                <a:spcPts val="1000"/>
              </a:spcBef>
              <a:defRPr b="1">
                <a:solidFill>
                  <a:srgbClr val="FFFFFF"/>
                </a:solidFill>
              </a:defRPr>
            </a:pPr>
            <a:r>
              <a:t>Secondary Defender </a:t>
            </a:r>
          </a:p>
          <a:p>
            <a:pPr>
              <a:spcBef>
                <a:spcPts val="1000"/>
              </a:spcBef>
              <a:defRPr b="1">
                <a:solidFill>
                  <a:srgbClr val="FFFFFF"/>
                </a:solidFill>
              </a:defRPr>
            </a:pPr>
            <a:r>
              <a:t>- Lead’s Call</a:t>
            </a:r>
          </a:p>
        </p:txBody>
      </p:sp>
      <p:pic>
        <p:nvPicPr>
          <p:cNvPr id="157" name="bball4.png" descr="bball4"/>
          <p:cNvPicPr>
            <a:picLocks noChangeAspect="1"/>
          </p:cNvPicPr>
          <p:nvPr/>
        </p:nvPicPr>
        <p:blipFill>
          <a:blip r:embed="rId3">
            <a:extLst/>
          </a:blip>
          <a:stretch>
            <a:fillRect/>
          </a:stretch>
        </p:blipFill>
        <p:spPr>
          <a:xfrm>
            <a:off x="1452562" y="4800600"/>
            <a:ext cx="433388" cy="419100"/>
          </a:xfrm>
          <a:prstGeom prst="rect">
            <a:avLst/>
          </a:prstGeom>
          <a:ln w="12700">
            <a:miter lim="400000"/>
          </a:ln>
        </p:spPr>
      </p:pic>
      <p:pic>
        <p:nvPicPr>
          <p:cNvPr id="158" name="Player 2 for PPT.pdf" descr="Player 2 for PPT"/>
          <p:cNvPicPr>
            <a:picLocks noChangeAspect="1"/>
          </p:cNvPicPr>
          <p:nvPr/>
        </p:nvPicPr>
        <p:blipFill>
          <a:blip r:embed="rId4">
            <a:extLst/>
          </a:blip>
          <a:stretch>
            <a:fillRect/>
          </a:stretch>
        </p:blipFill>
        <p:spPr>
          <a:xfrm rot="8970242">
            <a:off x="1905000" y="3886200"/>
            <a:ext cx="652463" cy="661988"/>
          </a:xfrm>
          <a:prstGeom prst="rect">
            <a:avLst/>
          </a:prstGeom>
          <a:ln w="12700">
            <a:miter lim="400000"/>
          </a:ln>
        </p:spPr>
      </p:pic>
      <p:pic>
        <p:nvPicPr>
          <p:cNvPr id="159" name="Player 2 for PPT.pdf" descr="Player 2 for PPT"/>
          <p:cNvPicPr>
            <a:picLocks noChangeAspect="1"/>
          </p:cNvPicPr>
          <p:nvPr/>
        </p:nvPicPr>
        <p:blipFill>
          <a:blip r:embed="rId4">
            <a:extLst/>
          </a:blip>
          <a:stretch>
            <a:fillRect/>
          </a:stretch>
        </p:blipFill>
        <p:spPr>
          <a:xfrm rot="7648704">
            <a:off x="4576762" y="1366837"/>
            <a:ext cx="652463" cy="661988"/>
          </a:xfrm>
          <a:prstGeom prst="rect">
            <a:avLst/>
          </a:prstGeom>
          <a:ln w="12700">
            <a:miter lim="400000"/>
          </a:ln>
        </p:spPr>
      </p:pic>
      <p:pic>
        <p:nvPicPr>
          <p:cNvPr id="160" name="image.png"/>
          <p:cNvPicPr>
            <a:picLocks noChangeAspect="1"/>
          </p:cNvPicPr>
          <p:nvPr/>
        </p:nvPicPr>
        <p:blipFill>
          <a:blip r:embed="rId5">
            <a:extLst/>
          </a:blip>
          <a:stretch>
            <a:fillRect/>
          </a:stretch>
        </p:blipFill>
        <p:spPr>
          <a:xfrm>
            <a:off x="5281612" y="877887"/>
            <a:ext cx="666751" cy="581026"/>
          </a:xfrm>
          <a:prstGeom prst="rect">
            <a:avLst/>
          </a:prstGeom>
          <a:ln w="12700">
            <a:miter lim="400000"/>
          </a:ln>
        </p:spPr>
      </p:pic>
      <p:pic>
        <p:nvPicPr>
          <p:cNvPr id="161" name="image.png"/>
          <p:cNvPicPr>
            <a:picLocks noChangeAspect="1"/>
          </p:cNvPicPr>
          <p:nvPr/>
        </p:nvPicPr>
        <p:blipFill>
          <a:blip r:embed="rId6">
            <a:extLst/>
          </a:blip>
          <a:stretch>
            <a:fillRect/>
          </a:stretch>
        </p:blipFill>
        <p:spPr>
          <a:xfrm rot="20494058">
            <a:off x="1557337" y="5297487"/>
            <a:ext cx="657226" cy="6572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141670 -0.344450" pathEditMode="relative">
                                      <p:cBhvr>
                                        <p:cTn id="6" dur="2000" fill="hold"/>
                                        <p:tgtEl>
                                          <p:spTgt spid="157"/>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withEffect">
                                  <p:stCondLst>
                                    <p:cond delay="0"/>
                                  </p:stCondLst>
                                  <p:childTnLst>
                                    <p:animMotion origin="layout" path="M 0.000000 0.000000 L 0.081084 -0.192585" pathEditMode="relative">
                                      <p:cBhvr>
                                        <p:cTn id="9" dur="2000" fill="hold"/>
                                        <p:tgtEl>
                                          <p:spTgt spid="158"/>
                                        </p:tgtEl>
                                        <p:attrNameLst>
                                          <p:attrName>ppt_x</p:attrName>
                                          <p:attrName>ppt_y</p:attrName>
                                        </p:attrNameLst>
                                      </p:cBhvr>
                                    </p:animMotion>
                                  </p:childTnLst>
                                </p:cTn>
                              </p:par>
                            </p:childTnLst>
                          </p:cTn>
                        </p:par>
                        <p:par>
                          <p:cTn id="10" fill="hold">
                            <p:stCondLst>
                              <p:cond delay="0"/>
                            </p:stCondLst>
                            <p:childTnLst>
                              <p:par>
                                <p:cTn id="11" presetID="-1" presetClass="path" presetSubtype="0" fill="hold" nodeType="withEffect">
                                  <p:stCondLst>
                                    <p:cond delay="0"/>
                                  </p:stCondLst>
                                  <p:childTnLst>
                                    <p:animMotion origin="layout" path="M 0.000000 0.000000 L -0.152779 0.019224" pathEditMode="relative">
                                      <p:cBhvr>
                                        <p:cTn id="12" dur="2000" fill="hold"/>
                                        <p:tgtEl>
                                          <p:spTgt spid="159"/>
                                        </p:tgtEl>
                                        <p:attrNameLst>
                                          <p:attrName>ppt_x</p:attrName>
                                          <p:attrName>ppt_y</p:attrName>
                                        </p:attrNameLst>
                                      </p:cBhvr>
                                    </p:animMotion>
                                  </p:childTnLst>
                                </p:cTn>
                              </p:par>
                            </p:childTnLst>
                          </p:cTn>
                        </p:par>
                        <p:par>
                          <p:cTn id="13" fill="hold">
                            <p:stCondLst>
                              <p:cond delay="0"/>
                            </p:stCondLst>
                            <p:childTnLst>
                              <p:par>
                                <p:cTn id="14" presetID="-1" presetClass="path" presetSubtype="0" fill="hold" nodeType="withEffect">
                                  <p:stCondLst>
                                    <p:cond delay="0"/>
                                  </p:stCondLst>
                                  <p:childTnLst>
                                    <p:animMotion origin="layout" path="M 0.000000 0.000000 L 0.002080 -0.275930" pathEditMode="relative">
                                      <p:cBhvr>
                                        <p:cTn id="15" dur="2000" fill="hold"/>
                                        <p:tgtEl>
                                          <p:spTgt spid="161"/>
                                        </p:tgtEl>
                                        <p:attrNameLst>
                                          <p:attrName>ppt_x</p:attrName>
                                          <p:attrName>ppt_y</p:attrName>
                                        </p:attrNameLst>
                                      </p:cBhvr>
                                    </p:animMotion>
                                  </p:childTnLst>
                                </p:cTn>
                              </p:par>
                            </p:childTnLst>
                          </p:cTn>
                        </p:par>
                        <p:par>
                          <p:cTn id="16" fill="hold">
                            <p:stCondLst>
                              <p:cond delay="2000"/>
                            </p:stCondLst>
                            <p:childTnLst>
                              <p:par>
                                <p:cTn id="17" presetID="23" presetClass="entr" presetSubtype="16" fill="hold" grpId="5" nodeType="afterEffect">
                                  <p:stCondLst>
                                    <p:cond delay="0"/>
                                  </p:stCondLst>
                                  <p:iterate>
                                    <p:tmAbs val="0"/>
                                  </p:iterate>
                                  <p:childTnLst>
                                    <p:set>
                                      <p:cBhvr>
                                        <p:cTn id="18" fill="hold"/>
                                        <p:tgtEl>
                                          <p:spTgt spid="155"/>
                                        </p:tgtEl>
                                        <p:attrNameLst>
                                          <p:attrName>style.visibility</p:attrName>
                                        </p:attrNameLst>
                                      </p:cBhvr>
                                      <p:to>
                                        <p:strVal val="visible"/>
                                      </p:to>
                                    </p:set>
                                    <p:anim calcmode="lin" valueType="num">
                                      <p:cBhvr>
                                        <p:cTn id="19" dur="1000" fill="hold"/>
                                        <p:tgtEl>
                                          <p:spTgt spid="155"/>
                                        </p:tgtEl>
                                        <p:attrNameLst>
                                          <p:attrName>ppt_w</p:attrName>
                                        </p:attrNameLst>
                                      </p:cBhvr>
                                      <p:tavLst>
                                        <p:tav tm="0">
                                          <p:val>
                                            <p:fltVal val="0"/>
                                          </p:val>
                                        </p:tav>
                                        <p:tav tm="100000">
                                          <p:val>
                                            <p:strVal val="#ppt_w"/>
                                          </p:val>
                                        </p:tav>
                                      </p:tavLst>
                                    </p:anim>
                                    <p:anim calcmode="lin" valueType="num">
                                      <p:cBhvr>
                                        <p:cTn id="20" dur="1000" fill="hold"/>
                                        <p:tgtEl>
                                          <p:spTgt spid="155"/>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4" presetClass="entr" presetSubtype="16" fill="hold" grpId="6" nodeType="afterEffect">
                                  <p:stCondLst>
                                    <p:cond delay="0"/>
                                  </p:stCondLst>
                                  <p:iterate>
                                    <p:tmAbs val="0"/>
                                  </p:iterate>
                                  <p:childTnLst>
                                    <p:set>
                                      <p:cBhvr>
                                        <p:cTn id="23" fill="hold"/>
                                        <p:tgtEl>
                                          <p:spTgt spid="156"/>
                                        </p:tgtEl>
                                        <p:attrNameLst>
                                          <p:attrName>style.visibility</p:attrName>
                                        </p:attrNameLst>
                                      </p:cBhvr>
                                      <p:to>
                                        <p:strVal val="visible"/>
                                      </p:to>
                                    </p:set>
                                    <p:animEffect transition="in" filter="box(in)">
                                      <p:cBhvr>
                                        <p:cTn id="24"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5" animBg="1" advAuto="0"/>
      <p:bldP spid="156" grpId="6"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Primary Duties of Lead</a:t>
            </a:r>
          </a:p>
        </p:txBody>
      </p:sp>
      <p:sp>
        <p:nvSpPr>
          <p:cNvPr id="164" name="Shape 164"/>
          <p:cNvSpPr>
            <a:spLocks noGrp="1"/>
          </p:cNvSpPr>
          <p:nvPr>
            <p:ph type="body" idx="4294967295"/>
          </p:nvPr>
        </p:nvSpPr>
        <p:spPr>
          <a:xfrm>
            <a:off x="990600" y="2057400"/>
            <a:ext cx="7772400" cy="3657600"/>
          </a:xfrm>
          <a:prstGeom prst="rect">
            <a:avLst/>
          </a:prstGeom>
        </p:spPr>
        <p:txBody>
          <a:bodyPr>
            <a:normAutofit/>
          </a:bodyPr>
          <a:lstStyle/>
          <a:p>
            <a:pPr>
              <a:lnSpc>
                <a:spcPct val="80000"/>
              </a:lnSpc>
              <a:spcBef>
                <a:spcPts val="600"/>
              </a:spcBef>
              <a:buChar char="•"/>
              <a:defRPr sz="2800" b="1">
                <a:solidFill>
                  <a:srgbClr val="FFFF00"/>
                </a:solidFill>
              </a:defRPr>
            </a:pPr>
            <a:r>
              <a:t>Pivot/post play</a:t>
            </a:r>
          </a:p>
          <a:p>
            <a:pPr>
              <a:lnSpc>
                <a:spcPct val="80000"/>
              </a:lnSpc>
              <a:buSzTx/>
              <a:buNone/>
              <a:defRPr sz="2800" b="1">
                <a:solidFill>
                  <a:srgbClr val="FFFF00"/>
                </a:solidFill>
              </a:defRPr>
            </a:pPr>
            <a:endParaRPr/>
          </a:p>
          <a:p>
            <a:pPr>
              <a:lnSpc>
                <a:spcPct val="80000"/>
              </a:lnSpc>
              <a:spcBef>
                <a:spcPts val="600"/>
              </a:spcBef>
              <a:buChar char="•"/>
              <a:defRPr sz="2800" b="1">
                <a:solidFill>
                  <a:srgbClr val="FFFF00"/>
                </a:solidFill>
              </a:defRPr>
            </a:pPr>
            <a:r>
              <a:t>Play under the basket</a:t>
            </a:r>
          </a:p>
          <a:p>
            <a:pPr>
              <a:lnSpc>
                <a:spcPct val="80000"/>
              </a:lnSpc>
              <a:buSzTx/>
              <a:buNone/>
              <a:defRPr sz="2800" b="1">
                <a:solidFill>
                  <a:srgbClr val="FFFF00"/>
                </a:solidFill>
              </a:defRPr>
            </a:pPr>
            <a:endParaRPr/>
          </a:p>
          <a:p>
            <a:pPr>
              <a:lnSpc>
                <a:spcPct val="80000"/>
              </a:lnSpc>
              <a:spcBef>
                <a:spcPts val="600"/>
              </a:spcBef>
              <a:buChar char="•"/>
              <a:defRPr sz="2800" b="1">
                <a:solidFill>
                  <a:srgbClr val="FFFF00"/>
                </a:solidFill>
              </a:defRPr>
            </a:pPr>
            <a:r>
              <a:t>Fouls away from trail official</a:t>
            </a:r>
          </a:p>
          <a:p>
            <a:pPr>
              <a:lnSpc>
                <a:spcPct val="80000"/>
              </a:lnSpc>
              <a:buSzTx/>
              <a:buNone/>
              <a:defRPr sz="2800" b="1">
                <a:solidFill>
                  <a:srgbClr val="FFFF00"/>
                </a:solidFill>
              </a:defRPr>
            </a:pPr>
            <a:endParaRPr/>
          </a:p>
          <a:p>
            <a:pPr>
              <a:lnSpc>
                <a:spcPct val="80000"/>
              </a:lnSpc>
              <a:spcBef>
                <a:spcPts val="600"/>
              </a:spcBef>
              <a:buChar char="•"/>
              <a:defRPr sz="2800" b="1">
                <a:solidFill>
                  <a:srgbClr val="FFFF00"/>
                </a:solidFill>
              </a:defRPr>
            </a:pPr>
            <a:r>
              <a:t>Drive to the basket on lead’s side of the playing court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idx="4294967295"/>
          </p:nvPr>
        </p:nvSpPr>
        <p:spPr>
          <a:xfrm>
            <a:off x="457200" y="228600"/>
            <a:ext cx="8229600" cy="533400"/>
          </a:xfrm>
          <a:prstGeom prst="rect">
            <a:avLst/>
          </a:prstGeom>
        </p:spPr>
        <p:txBody>
          <a:bodyPr>
            <a:normAutofit/>
          </a:bodyPr>
          <a:lstStyle>
            <a:lvl1pPr defTabSz="649223">
              <a:defRPr sz="3124" b="1"/>
            </a:lvl1pPr>
          </a:lstStyle>
          <a:p>
            <a:r>
              <a:t>Practical Advise for Lead</a:t>
            </a:r>
          </a:p>
        </p:txBody>
      </p:sp>
      <p:sp>
        <p:nvSpPr>
          <p:cNvPr id="167" name="Shape 167"/>
          <p:cNvSpPr>
            <a:spLocks noGrp="1"/>
          </p:cNvSpPr>
          <p:nvPr>
            <p:ph type="body" idx="4294967295"/>
          </p:nvPr>
        </p:nvSpPr>
        <p:spPr>
          <a:xfrm>
            <a:off x="457200" y="838200"/>
            <a:ext cx="8229600" cy="5867400"/>
          </a:xfrm>
          <a:prstGeom prst="rect">
            <a:avLst/>
          </a:prstGeom>
        </p:spPr>
        <p:txBody>
          <a:bodyPr>
            <a:normAutofit/>
          </a:bodyPr>
          <a:lstStyle/>
          <a:p>
            <a:pPr marL="0" indent="0">
              <a:spcBef>
                <a:spcPts val="600"/>
              </a:spcBef>
              <a:buSzTx/>
              <a:buNone/>
              <a:defRPr sz="2800" b="1" u="sng"/>
            </a:pPr>
            <a:r>
              <a:t>Positioning</a:t>
            </a:r>
          </a:p>
          <a:p>
            <a:pPr marL="0" indent="0">
              <a:lnSpc>
                <a:spcPct val="110000"/>
              </a:lnSpc>
              <a:spcBef>
                <a:spcPts val="0"/>
              </a:spcBef>
              <a:buSzTx/>
              <a:buNone/>
              <a:defRPr sz="1600" b="1">
                <a:solidFill>
                  <a:srgbClr val="FFFF00"/>
                </a:solidFill>
              </a:defRPr>
            </a:pPr>
            <a:endParaRPr/>
          </a:p>
          <a:p>
            <a:pPr marL="0" indent="0">
              <a:spcBef>
                <a:spcPts val="0"/>
              </a:spcBef>
              <a:buChar char="•"/>
              <a:defRPr sz="1800" b="1">
                <a:solidFill>
                  <a:srgbClr val="FFFF00"/>
                </a:solidFill>
              </a:defRPr>
            </a:pPr>
            <a:r>
              <a:t>When three (3) or more defensive players are pressing in the backcourt, delay progress up the playing court and assist the Trail with coverage</a:t>
            </a:r>
          </a:p>
          <a:p>
            <a:pPr marL="0" indent="0">
              <a:spcBef>
                <a:spcPts val="0"/>
              </a:spcBef>
              <a:buChar char="•"/>
              <a:defRPr sz="1800" b="1">
                <a:solidFill>
                  <a:srgbClr val="FFFF00"/>
                </a:solidFill>
              </a:defRPr>
            </a:pPr>
            <a:endParaRPr/>
          </a:p>
          <a:p>
            <a:pPr marL="0" indent="0">
              <a:spcBef>
                <a:spcPts val="0"/>
              </a:spcBef>
              <a:buChar char="•"/>
              <a:defRPr sz="1800" b="1">
                <a:solidFill>
                  <a:srgbClr val="FFFF00"/>
                </a:solidFill>
              </a:defRPr>
            </a:pPr>
            <a:r>
              <a:t>Get down the playing court quickly as possible, allow play to come towards you – “receive the play” </a:t>
            </a:r>
          </a:p>
          <a:p>
            <a:pPr marL="0" indent="0">
              <a:spcBef>
                <a:spcPts val="0"/>
              </a:spcBef>
              <a:buChar char="•"/>
              <a:defRPr sz="1800" b="1">
                <a:solidFill>
                  <a:srgbClr val="FFFF00"/>
                </a:solidFill>
              </a:defRPr>
            </a:pPr>
            <a:endParaRPr/>
          </a:p>
          <a:p>
            <a:pPr marL="0" indent="0">
              <a:spcBef>
                <a:spcPts val="0"/>
              </a:spcBef>
              <a:buChar char="•"/>
              <a:defRPr sz="1800" b="1">
                <a:solidFill>
                  <a:srgbClr val="FFFF00"/>
                </a:solidFill>
              </a:defRPr>
            </a:pPr>
            <a:r>
              <a:t>In transition as ‘new lead’, don’t turn your head from the play; keep your eyes focused on the play/players at all times</a:t>
            </a:r>
          </a:p>
          <a:p>
            <a:pPr marL="0" indent="0">
              <a:spcBef>
                <a:spcPts val="0"/>
              </a:spcBef>
              <a:buSzTx/>
              <a:buNone/>
              <a:defRPr sz="1800" b="1">
                <a:solidFill>
                  <a:srgbClr val="FFFF00"/>
                </a:solidFill>
              </a:defRPr>
            </a:pPr>
            <a:endParaRPr/>
          </a:p>
          <a:p>
            <a:pPr marL="0" indent="0">
              <a:spcBef>
                <a:spcPts val="0"/>
              </a:spcBef>
              <a:buChar char="•"/>
              <a:defRPr sz="1800" b="1">
                <a:solidFill>
                  <a:srgbClr val="FFFF00"/>
                </a:solidFill>
              </a:defRPr>
            </a:pPr>
            <a:r>
              <a:t>Try to take a ′deep endline′ position (2 metres if possible) to get the best possible angle. A wider angle means better vision.</a:t>
            </a:r>
          </a:p>
          <a:p>
            <a:pPr marL="0" indent="0">
              <a:spcBef>
                <a:spcPts val="0"/>
              </a:spcBef>
              <a:buChar char="•"/>
              <a:defRPr sz="1800" b="1">
                <a:solidFill>
                  <a:srgbClr val="FFFF00"/>
                </a:solidFill>
              </a:defRPr>
            </a:pPr>
            <a:endParaRPr/>
          </a:p>
          <a:p>
            <a:pPr marL="0" indent="0">
              <a:spcBef>
                <a:spcPts val="0"/>
              </a:spcBef>
              <a:buChar char="•"/>
              <a:defRPr sz="1800" b="1">
                <a:solidFill>
                  <a:srgbClr val="FFFF00"/>
                </a:solidFill>
              </a:defRPr>
            </a:pPr>
            <a:r>
              <a:t>Penetrate to the basket when the ball is dribbled from rectangle 4 to 5 to 6. See the ‘start’ and ‘end’ of the drive.</a:t>
            </a:r>
          </a:p>
          <a:p>
            <a:pPr marL="0" indent="0">
              <a:spcBef>
                <a:spcPts val="0"/>
              </a:spcBef>
              <a:buChar char="•"/>
              <a:defRPr sz="1800" b="1">
                <a:solidFill>
                  <a:srgbClr val="FFFF00"/>
                </a:solidFill>
              </a:defRPr>
            </a:pPr>
            <a:endParaRPr/>
          </a:p>
          <a:p>
            <a:pPr marL="0" indent="0">
              <a:spcBef>
                <a:spcPts val="0"/>
              </a:spcBef>
              <a:buChar char="•"/>
              <a:defRPr sz="1800" b="1">
                <a:solidFill>
                  <a:srgbClr val="FFFF00"/>
                </a:solidFill>
              </a:defRPr>
            </a:pPr>
            <a:r>
              <a:t>Keep moving, striving for the best possible position - "Go where you need to go in order to see what you need to see."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67">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167">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7">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67">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67">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6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67">
                                            <p:txEl>
                                              <p:pRg st="10" end="1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 nodeType="afterEffect">
                                  <p:stCondLst>
                                    <p:cond delay="0"/>
                                  </p:stCondLst>
                                  <p:iterate>
                                    <p:tmAbs val="0"/>
                                  </p:iterate>
                                  <p:childTnLst>
                                    <p:set>
                                      <p:cBhvr>
                                        <p:cTn id="37" fill="hold"/>
                                        <p:tgtEl>
                                          <p:spTgt spid="167">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iterate>
                                    <p:tmAbs val="0"/>
                                  </p:iterate>
                                  <p:childTnLst>
                                    <p:set>
                                      <p:cBhvr>
                                        <p:cTn id="41" fill="hold"/>
                                        <p:tgtEl>
                                          <p:spTgt spid="1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Pre – Game Positions</a:t>
            </a:r>
          </a:p>
        </p:txBody>
      </p:sp>
      <p:pic>
        <p:nvPicPr>
          <p:cNvPr id="29" name="image.jpeg"/>
          <p:cNvPicPr>
            <a:picLocks noChangeAspect="1"/>
          </p:cNvPicPr>
          <p:nvPr/>
        </p:nvPicPr>
        <p:blipFill>
          <a:blip r:embed="rId2">
            <a:extLst/>
          </a:blip>
          <a:stretch>
            <a:fillRect/>
          </a:stretch>
        </p:blipFill>
        <p:spPr>
          <a:xfrm>
            <a:off x="868362" y="1524000"/>
            <a:ext cx="7483476" cy="4314825"/>
          </a:xfrm>
          <a:prstGeom prst="rect">
            <a:avLst/>
          </a:prstGeom>
          <a:ln w="12700">
            <a:miter lim="400000"/>
          </a:ln>
        </p:spPr>
      </p:pic>
      <p:sp>
        <p:nvSpPr>
          <p:cNvPr id="30" name="Shape 30"/>
          <p:cNvSpPr/>
          <p:nvPr/>
        </p:nvSpPr>
        <p:spPr>
          <a:xfrm>
            <a:off x="6324600" y="1676400"/>
            <a:ext cx="1219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lvl1pPr>
          </a:lstStyle>
          <a:p>
            <a:r>
              <a:t>Home</a:t>
            </a:r>
          </a:p>
        </p:txBody>
      </p:sp>
      <p:sp>
        <p:nvSpPr>
          <p:cNvPr id="31" name="Shape 31"/>
          <p:cNvSpPr/>
          <p:nvPr/>
        </p:nvSpPr>
        <p:spPr>
          <a:xfrm>
            <a:off x="1752600" y="1676400"/>
            <a:ext cx="1219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lvl1pPr>
          </a:lstStyle>
          <a:p>
            <a:r>
              <a:t>Visitor</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idx="4294967295"/>
          </p:nvPr>
        </p:nvSpPr>
        <p:spPr>
          <a:xfrm>
            <a:off x="457200" y="228600"/>
            <a:ext cx="8229600" cy="609600"/>
          </a:xfrm>
          <a:prstGeom prst="rect">
            <a:avLst/>
          </a:prstGeom>
        </p:spPr>
        <p:txBody>
          <a:bodyPr>
            <a:normAutofit/>
          </a:bodyPr>
          <a:lstStyle>
            <a:lvl1pPr defTabSz="768095">
              <a:defRPr sz="3696" b="1"/>
            </a:lvl1pPr>
          </a:lstStyle>
          <a:p>
            <a:r>
              <a:t>Practical Advise for Lead</a:t>
            </a:r>
          </a:p>
        </p:txBody>
      </p:sp>
      <p:sp>
        <p:nvSpPr>
          <p:cNvPr id="170" name="Shape 170"/>
          <p:cNvSpPr>
            <a:spLocks noGrp="1"/>
          </p:cNvSpPr>
          <p:nvPr>
            <p:ph type="body" idx="4294967295"/>
          </p:nvPr>
        </p:nvSpPr>
        <p:spPr>
          <a:xfrm>
            <a:off x="381000" y="914400"/>
            <a:ext cx="8229600" cy="5715000"/>
          </a:xfrm>
          <a:prstGeom prst="rect">
            <a:avLst/>
          </a:prstGeom>
        </p:spPr>
        <p:txBody>
          <a:bodyPr>
            <a:normAutofit/>
          </a:bodyPr>
          <a:lstStyle/>
          <a:p>
            <a:pPr marL="0" indent="0">
              <a:spcBef>
                <a:spcPts val="600"/>
              </a:spcBef>
              <a:buSzTx/>
              <a:buNone/>
              <a:defRPr sz="2800" b="1" u="sng"/>
            </a:pPr>
            <a:r>
              <a:t>Responsibilities</a:t>
            </a:r>
          </a:p>
          <a:p>
            <a:pPr marL="0" indent="0">
              <a:lnSpc>
                <a:spcPct val="110000"/>
              </a:lnSpc>
              <a:spcBef>
                <a:spcPts val="0"/>
              </a:spcBef>
              <a:buSzTx/>
              <a:buNone/>
              <a:defRPr sz="1600" b="1">
                <a:solidFill>
                  <a:srgbClr val="FFFF00"/>
                </a:solidFill>
              </a:defRPr>
            </a:pPr>
            <a:endParaRPr/>
          </a:p>
          <a:p>
            <a:pPr marL="0" indent="0">
              <a:lnSpc>
                <a:spcPct val="110000"/>
              </a:lnSpc>
              <a:spcBef>
                <a:spcPts val="0"/>
              </a:spcBef>
              <a:buChar char="•"/>
              <a:defRPr sz="1800" b="1">
                <a:solidFill>
                  <a:srgbClr val="FFFF00"/>
                </a:solidFill>
              </a:defRPr>
            </a:pPr>
            <a:r>
              <a:t>Line responsibilities </a:t>
            </a:r>
          </a:p>
          <a:p>
            <a:pPr marL="742950" lvl="1" indent="-285750">
              <a:lnSpc>
                <a:spcPct val="110000"/>
              </a:lnSpc>
              <a:spcBef>
                <a:spcPts val="0"/>
              </a:spcBef>
              <a:buFont typeface="Arial"/>
              <a:buChar char="•"/>
              <a:defRPr sz="1800" b="1">
                <a:solidFill>
                  <a:srgbClr val="FFFF00"/>
                </a:solidFill>
              </a:defRPr>
            </a:pPr>
            <a:r>
              <a:t>front court endline</a:t>
            </a:r>
          </a:p>
          <a:p>
            <a:pPr marL="742950" lvl="1" indent="-285750">
              <a:lnSpc>
                <a:spcPct val="110000"/>
              </a:lnSpc>
              <a:spcBef>
                <a:spcPts val="0"/>
              </a:spcBef>
              <a:buFont typeface="Arial"/>
              <a:buChar char="•"/>
              <a:defRPr sz="1800" b="1">
                <a:solidFill>
                  <a:srgbClr val="FFFF00"/>
                </a:solidFill>
              </a:defRPr>
            </a:pPr>
            <a:r>
              <a:t>closest sideline</a:t>
            </a:r>
          </a:p>
          <a:p>
            <a:pPr marL="742950" lvl="1" indent="-285750">
              <a:lnSpc>
                <a:spcPct val="110000"/>
              </a:lnSpc>
              <a:spcBef>
                <a:spcPts val="0"/>
              </a:spcBef>
              <a:buFont typeface="Arial"/>
              <a:buChar char="•"/>
              <a:defRPr sz="1800" b="1">
                <a:solidFill>
                  <a:srgbClr val="FFFF00"/>
                </a:solidFill>
              </a:defRPr>
            </a:pPr>
            <a:r>
              <a:t>centre line (secondary responsibility - ball returned to backcourt i.e. press and transition situations) </a:t>
            </a:r>
          </a:p>
          <a:p>
            <a:pPr marL="0" indent="0">
              <a:buSzTx/>
              <a:buNone/>
              <a:defRPr sz="800" b="1">
                <a:solidFill>
                  <a:srgbClr val="FFFF00"/>
                </a:solidFill>
              </a:defRPr>
            </a:pPr>
            <a:endParaRPr/>
          </a:p>
          <a:p>
            <a:pPr marL="0" indent="0">
              <a:spcBef>
                <a:spcPts val="600"/>
              </a:spcBef>
              <a:buChar char="•"/>
              <a:defRPr sz="1800" b="1">
                <a:solidFill>
                  <a:srgbClr val="FFFF00"/>
                </a:solidFill>
              </a:defRPr>
            </a:pPr>
            <a:r>
              <a:t>Pay particular attention to post play and amount of physical contact you will tolerate. Any rough play should be  penalized. Recognize if a player is trying to move to a new position or is being illegally prevented from doing so </a:t>
            </a:r>
          </a:p>
          <a:p>
            <a:pPr marL="0" indent="0">
              <a:buSzTx/>
              <a:buNone/>
              <a:defRPr sz="800" b="1">
                <a:solidFill>
                  <a:srgbClr val="FFFF00"/>
                </a:solidFill>
              </a:defRPr>
            </a:pPr>
            <a:endParaRPr/>
          </a:p>
          <a:p>
            <a:pPr marL="0" indent="0">
              <a:spcBef>
                <a:spcPts val="600"/>
              </a:spcBef>
              <a:buChar char="•"/>
              <a:defRPr sz="1700" b="1">
                <a:solidFill>
                  <a:srgbClr val="FFFF00"/>
                </a:solidFill>
              </a:defRPr>
            </a:pPr>
            <a:r>
              <a:t>Be prepared to help with </a:t>
            </a:r>
          </a:p>
          <a:p>
            <a:pPr marL="742950" lvl="1" indent="-285750">
              <a:spcBef>
                <a:spcPts val="500"/>
              </a:spcBef>
              <a:defRPr sz="1400" b="1">
                <a:solidFill>
                  <a:srgbClr val="FFFF00"/>
                </a:solidFill>
              </a:defRPr>
            </a:pPr>
            <a:r>
              <a:t>twenty-four second device situations</a:t>
            </a:r>
          </a:p>
          <a:p>
            <a:pPr marL="742950" lvl="1" indent="-285750">
              <a:spcBef>
                <a:spcPts val="500"/>
              </a:spcBef>
              <a:defRPr sz="1400" b="1">
                <a:solidFill>
                  <a:srgbClr val="FFFF00"/>
                </a:solidFill>
              </a:defRPr>
            </a:pPr>
            <a:r>
              <a:t>with three-point field goal attempts, particularly when ball is near rectangle 4</a:t>
            </a:r>
          </a:p>
          <a:p>
            <a:pPr marL="0" indent="0">
              <a:lnSpc>
                <a:spcPct val="110000"/>
              </a:lnSpc>
              <a:spcBef>
                <a:spcPts val="1700"/>
              </a:spcBef>
              <a:buSzTx/>
              <a:buNone/>
              <a:defRPr sz="800" b="1">
                <a:solidFill>
                  <a:srgbClr val="FFFF00"/>
                </a:solidFill>
              </a:defRPr>
            </a:pPr>
            <a:endParaRPr/>
          </a:p>
          <a:p>
            <a:pPr marL="0" indent="0">
              <a:lnSpc>
                <a:spcPct val="110000"/>
              </a:lnSpc>
              <a:spcBef>
                <a:spcPts val="900"/>
              </a:spcBef>
              <a:buChar char="•"/>
              <a:defRPr sz="1800" b="1">
                <a:solidFill>
                  <a:srgbClr val="FFFF00"/>
                </a:solidFill>
              </a:defRPr>
            </a:pPr>
            <a:r>
              <a:t>Be prepared to give immediate help if/when your partner looks for it on an out-of-bounds play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70">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70">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70">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0">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70">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170">
                                            <p:txEl>
                                              <p:pRg st="9" end="9"/>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170">
                                            <p:txEl>
                                              <p:pRg st="10" end="1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170">
                                            <p:txEl>
                                              <p:pRg st="11" end="11"/>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170">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17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jpeg" descr="fiba court 300.jpg"/>
          <p:cNvPicPr>
            <a:picLocks noChangeAspect="1"/>
          </p:cNvPicPr>
          <p:nvPr/>
        </p:nvPicPr>
        <p:blipFill>
          <a:blip r:embed="rId2">
            <a:extLst/>
          </a:blip>
          <a:stretch>
            <a:fillRect/>
          </a:stretch>
        </p:blipFill>
        <p:spPr>
          <a:xfrm>
            <a:off x="871537" y="1219200"/>
            <a:ext cx="7318376" cy="4225925"/>
          </a:xfrm>
          <a:prstGeom prst="rect">
            <a:avLst/>
          </a:prstGeom>
          <a:ln w="12700">
            <a:miter lim="400000"/>
          </a:ln>
        </p:spPr>
      </p:pic>
      <p:sp>
        <p:nvSpPr>
          <p:cNvPr id="173" name="Shape 173"/>
          <p:cNvSpPr/>
          <p:nvPr/>
        </p:nvSpPr>
        <p:spPr>
          <a:xfrm>
            <a:off x="5114925" y="5207000"/>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74" name="Shape 174"/>
          <p:cNvSpPr/>
          <p:nvPr/>
        </p:nvSpPr>
        <p:spPr>
          <a:xfrm>
            <a:off x="1979612" y="5133975"/>
            <a:ext cx="2520951"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Direction of play</a:t>
            </a:r>
          </a:p>
        </p:txBody>
      </p:sp>
      <p:sp>
        <p:nvSpPr>
          <p:cNvPr id="175" name="Shape 175"/>
          <p:cNvSpPr/>
          <p:nvPr/>
        </p:nvSpPr>
        <p:spPr>
          <a:xfrm>
            <a:off x="1144587" y="4479925"/>
            <a:ext cx="215901" cy="215900"/>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76" name="Shape 176"/>
          <p:cNvSpPr/>
          <p:nvPr/>
        </p:nvSpPr>
        <p:spPr>
          <a:xfrm>
            <a:off x="2700337" y="3429000"/>
            <a:ext cx="215901" cy="215900"/>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77" name="Shape 177"/>
          <p:cNvSpPr/>
          <p:nvPr/>
        </p:nvSpPr>
        <p:spPr>
          <a:xfrm>
            <a:off x="2700337" y="3732212"/>
            <a:ext cx="215901" cy="215901"/>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78" name="Shape 178"/>
          <p:cNvSpPr/>
          <p:nvPr/>
        </p:nvSpPr>
        <p:spPr>
          <a:xfrm>
            <a:off x="4284662" y="4508500"/>
            <a:ext cx="215901" cy="215900"/>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79" name="Shape 179"/>
          <p:cNvSpPr/>
          <p:nvPr/>
        </p:nvSpPr>
        <p:spPr>
          <a:xfrm>
            <a:off x="4281487" y="2149475"/>
            <a:ext cx="215901" cy="215900"/>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80" name="Shape 180"/>
          <p:cNvSpPr/>
          <p:nvPr/>
        </p:nvSpPr>
        <p:spPr>
          <a:xfrm>
            <a:off x="1465262" y="4371975"/>
            <a:ext cx="215901" cy="215900"/>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181" name="Shape 181"/>
          <p:cNvSpPr/>
          <p:nvPr/>
        </p:nvSpPr>
        <p:spPr>
          <a:xfrm>
            <a:off x="2390775" y="3646487"/>
            <a:ext cx="215900"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182" name="Shape 182"/>
          <p:cNvSpPr/>
          <p:nvPr/>
        </p:nvSpPr>
        <p:spPr>
          <a:xfrm>
            <a:off x="3059112" y="3644900"/>
            <a:ext cx="217488" cy="215900"/>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183" name="Shape 183"/>
          <p:cNvSpPr/>
          <p:nvPr/>
        </p:nvSpPr>
        <p:spPr>
          <a:xfrm>
            <a:off x="4281487" y="2528887"/>
            <a:ext cx="215901"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184" name="Shape 184"/>
          <p:cNvSpPr/>
          <p:nvPr/>
        </p:nvSpPr>
        <p:spPr>
          <a:xfrm>
            <a:off x="4211637" y="4149725"/>
            <a:ext cx="215901" cy="215900"/>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pic>
        <p:nvPicPr>
          <p:cNvPr id="185" name="image.png"/>
          <p:cNvPicPr>
            <a:picLocks noChangeAspect="1"/>
          </p:cNvPicPr>
          <p:nvPr/>
        </p:nvPicPr>
        <p:blipFill>
          <a:blip r:embed="rId3">
            <a:extLst/>
          </a:blip>
          <a:stretch>
            <a:fillRect/>
          </a:stretch>
        </p:blipFill>
        <p:spPr>
          <a:xfrm rot="13611434">
            <a:off x="904081" y="4791868"/>
            <a:ext cx="479426" cy="417514"/>
          </a:xfrm>
          <a:prstGeom prst="rect">
            <a:avLst/>
          </a:prstGeom>
          <a:ln w="12700">
            <a:miter lim="400000"/>
          </a:ln>
        </p:spPr>
      </p:pic>
      <p:sp>
        <p:nvSpPr>
          <p:cNvPr id="186" name="Shape 186"/>
          <p:cNvSpPr/>
          <p:nvPr/>
        </p:nvSpPr>
        <p:spPr>
          <a:xfrm>
            <a:off x="1041400" y="4695825"/>
            <a:ext cx="279400"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T</a:t>
            </a:r>
          </a:p>
        </p:txBody>
      </p:sp>
      <p:pic>
        <p:nvPicPr>
          <p:cNvPr id="187" name="image.png"/>
          <p:cNvPicPr>
            <a:picLocks noChangeAspect="1"/>
          </p:cNvPicPr>
          <p:nvPr/>
        </p:nvPicPr>
        <p:blipFill>
          <a:blip r:embed="rId4">
            <a:extLst/>
          </a:blip>
          <a:stretch>
            <a:fillRect/>
          </a:stretch>
        </p:blipFill>
        <p:spPr>
          <a:xfrm rot="7712689">
            <a:off x="3419475" y="1879600"/>
            <a:ext cx="539750" cy="539750"/>
          </a:xfrm>
          <a:prstGeom prst="rect">
            <a:avLst/>
          </a:prstGeom>
          <a:ln w="12700">
            <a:miter lim="400000"/>
          </a:ln>
        </p:spPr>
      </p:pic>
      <p:sp>
        <p:nvSpPr>
          <p:cNvPr id="188" name="Shape 188"/>
          <p:cNvSpPr/>
          <p:nvPr/>
        </p:nvSpPr>
        <p:spPr>
          <a:xfrm>
            <a:off x="3525837" y="2236787"/>
            <a:ext cx="32543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L</a:t>
            </a:r>
          </a:p>
        </p:txBody>
      </p:sp>
      <p:sp>
        <p:nvSpPr>
          <p:cNvPr id="189" name="Shape 189"/>
          <p:cNvSpPr>
            <a:spLocks noGrp="1"/>
          </p:cNvSpPr>
          <p:nvPr>
            <p:ph type="title" idx="4294967295"/>
          </p:nvPr>
        </p:nvSpPr>
        <p:spPr>
          <a:xfrm>
            <a:off x="457200" y="274637"/>
            <a:ext cx="8229600" cy="792163"/>
          </a:xfrm>
          <a:prstGeom prst="rect">
            <a:avLst/>
          </a:prstGeom>
        </p:spPr>
        <p:txBody>
          <a:bodyPr>
            <a:normAutofit/>
          </a:bodyPr>
          <a:lstStyle>
            <a:lvl1pPr>
              <a:defRPr sz="4000" b="1"/>
            </a:lvl1pPr>
          </a:lstStyle>
          <a:p>
            <a:r>
              <a:t>Press Coverage – backcourt</a:t>
            </a:r>
          </a:p>
        </p:txBody>
      </p:sp>
      <p:sp>
        <p:nvSpPr>
          <p:cNvPr id="190" name="Shape 190"/>
          <p:cNvSpPr/>
          <p:nvPr/>
        </p:nvSpPr>
        <p:spPr>
          <a:xfrm>
            <a:off x="1274762" y="5638800"/>
            <a:ext cx="7183438" cy="88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600"/>
              </a:spcBef>
              <a:defRPr b="1">
                <a:solidFill>
                  <a:srgbClr val="FFFF00"/>
                </a:solidFill>
              </a:defRPr>
            </a:lvl1pPr>
          </a:lstStyle>
          <a:p>
            <a:r>
              <a:t>when three (3) or more defensive players are in opponents′ backcourt pressing - delay your progress up the playing court in order to help.</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jpeg" descr="fiba court 300.jpg"/>
          <p:cNvPicPr>
            <a:picLocks noChangeAspect="1"/>
          </p:cNvPicPr>
          <p:nvPr/>
        </p:nvPicPr>
        <p:blipFill>
          <a:blip r:embed="rId2">
            <a:extLst/>
          </a:blip>
          <a:stretch>
            <a:fillRect/>
          </a:stretch>
        </p:blipFill>
        <p:spPr>
          <a:xfrm>
            <a:off x="871537" y="1219200"/>
            <a:ext cx="7318376" cy="4225925"/>
          </a:xfrm>
          <a:prstGeom prst="rect">
            <a:avLst/>
          </a:prstGeom>
          <a:ln w="12700">
            <a:miter lim="400000"/>
          </a:ln>
        </p:spPr>
      </p:pic>
      <p:sp>
        <p:nvSpPr>
          <p:cNvPr id="193" name="Shape 193"/>
          <p:cNvSpPr/>
          <p:nvPr/>
        </p:nvSpPr>
        <p:spPr>
          <a:xfrm>
            <a:off x="5114925" y="5135562"/>
            <a:ext cx="1079500" cy="431801"/>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194" name="Shape 194"/>
          <p:cNvSpPr/>
          <p:nvPr/>
        </p:nvSpPr>
        <p:spPr>
          <a:xfrm>
            <a:off x="1979612" y="5133975"/>
            <a:ext cx="2520951"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Direction of play</a:t>
            </a:r>
          </a:p>
        </p:txBody>
      </p:sp>
      <p:sp>
        <p:nvSpPr>
          <p:cNvPr id="195" name="Shape 195"/>
          <p:cNvSpPr/>
          <p:nvPr/>
        </p:nvSpPr>
        <p:spPr>
          <a:xfrm>
            <a:off x="2433637" y="3611562"/>
            <a:ext cx="215901" cy="215901"/>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96" name="Shape 196"/>
          <p:cNvSpPr/>
          <p:nvPr/>
        </p:nvSpPr>
        <p:spPr>
          <a:xfrm>
            <a:off x="3670300" y="2570162"/>
            <a:ext cx="215900" cy="215901"/>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97" name="Shape 197"/>
          <p:cNvSpPr/>
          <p:nvPr/>
        </p:nvSpPr>
        <p:spPr>
          <a:xfrm>
            <a:off x="5221287" y="3516312"/>
            <a:ext cx="215901" cy="215901"/>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98" name="Shape 198"/>
          <p:cNvSpPr/>
          <p:nvPr/>
        </p:nvSpPr>
        <p:spPr>
          <a:xfrm>
            <a:off x="5816600" y="4591050"/>
            <a:ext cx="215900" cy="215900"/>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199" name="Shape 199"/>
          <p:cNvSpPr/>
          <p:nvPr/>
        </p:nvSpPr>
        <p:spPr>
          <a:xfrm>
            <a:off x="6194425" y="2128837"/>
            <a:ext cx="217488" cy="215901"/>
          </a:xfrm>
          <a:prstGeom prst="ellipse">
            <a:avLst/>
          </a:prstGeom>
          <a:solidFill>
            <a:srgbClr val="002060"/>
          </a:solidFill>
          <a:ln w="12700">
            <a:miter lim="400000"/>
          </a:ln>
        </p:spPr>
        <p:txBody>
          <a:bodyPr lIns="45719" rIns="45719" anchor="ctr"/>
          <a:lstStyle/>
          <a:p>
            <a:pPr algn="ctr">
              <a:defRPr>
                <a:solidFill>
                  <a:srgbClr val="FFFFFF"/>
                </a:solidFill>
              </a:defRPr>
            </a:pPr>
            <a:endParaRPr/>
          </a:p>
        </p:txBody>
      </p:sp>
      <p:sp>
        <p:nvSpPr>
          <p:cNvPr id="200" name="Shape 200"/>
          <p:cNvSpPr/>
          <p:nvPr/>
        </p:nvSpPr>
        <p:spPr>
          <a:xfrm>
            <a:off x="2906712" y="3732212"/>
            <a:ext cx="215901"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201" name="Shape 201"/>
          <p:cNvSpPr/>
          <p:nvPr/>
        </p:nvSpPr>
        <p:spPr>
          <a:xfrm>
            <a:off x="2690812" y="3224212"/>
            <a:ext cx="215901"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202" name="Shape 202"/>
          <p:cNvSpPr/>
          <p:nvPr/>
        </p:nvSpPr>
        <p:spPr>
          <a:xfrm>
            <a:off x="3886200" y="2865437"/>
            <a:ext cx="215900"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203" name="Shape 203"/>
          <p:cNvSpPr/>
          <p:nvPr/>
        </p:nvSpPr>
        <p:spPr>
          <a:xfrm>
            <a:off x="6411912" y="2420937"/>
            <a:ext cx="215901"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sp>
        <p:nvSpPr>
          <p:cNvPr id="204" name="Shape 204"/>
          <p:cNvSpPr/>
          <p:nvPr/>
        </p:nvSpPr>
        <p:spPr>
          <a:xfrm>
            <a:off x="5006975" y="3189287"/>
            <a:ext cx="215900" cy="215901"/>
          </a:xfrm>
          <a:prstGeom prst="ellipse">
            <a:avLst/>
          </a:prstGeom>
          <a:solidFill>
            <a:srgbClr val="FFFFFF"/>
          </a:solidFill>
          <a:ln w="25400">
            <a:solidFill>
              <a:srgbClr val="000000"/>
            </a:solidFill>
          </a:ln>
        </p:spPr>
        <p:txBody>
          <a:bodyPr lIns="45719" rIns="45719" anchor="ctr"/>
          <a:lstStyle/>
          <a:p>
            <a:pPr algn="ctr">
              <a:defRPr>
                <a:solidFill>
                  <a:srgbClr val="FFFFFF"/>
                </a:solidFill>
              </a:defRPr>
            </a:pPr>
            <a:endParaRPr/>
          </a:p>
        </p:txBody>
      </p:sp>
      <p:pic>
        <p:nvPicPr>
          <p:cNvPr id="205" name="image.png"/>
          <p:cNvPicPr>
            <a:picLocks noChangeAspect="1"/>
          </p:cNvPicPr>
          <p:nvPr/>
        </p:nvPicPr>
        <p:blipFill>
          <a:blip r:embed="rId3">
            <a:extLst/>
          </a:blip>
          <a:stretch>
            <a:fillRect/>
          </a:stretch>
        </p:blipFill>
        <p:spPr>
          <a:xfrm rot="7712689">
            <a:off x="5224462" y="1903412"/>
            <a:ext cx="539751" cy="539751"/>
          </a:xfrm>
          <a:prstGeom prst="rect">
            <a:avLst/>
          </a:prstGeom>
          <a:ln w="12700">
            <a:miter lim="400000"/>
          </a:ln>
        </p:spPr>
      </p:pic>
      <p:sp>
        <p:nvSpPr>
          <p:cNvPr id="206" name="Shape 206"/>
          <p:cNvSpPr/>
          <p:nvPr/>
        </p:nvSpPr>
        <p:spPr>
          <a:xfrm>
            <a:off x="5319712" y="2263775"/>
            <a:ext cx="32543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L</a:t>
            </a:r>
          </a:p>
        </p:txBody>
      </p:sp>
      <p:sp>
        <p:nvSpPr>
          <p:cNvPr id="207" name="Shape 207"/>
          <p:cNvSpPr>
            <a:spLocks noGrp="1"/>
          </p:cNvSpPr>
          <p:nvPr>
            <p:ph type="title" idx="4294967295"/>
          </p:nvPr>
        </p:nvSpPr>
        <p:spPr>
          <a:xfrm>
            <a:off x="457200" y="274637"/>
            <a:ext cx="8229600" cy="792163"/>
          </a:xfrm>
          <a:prstGeom prst="rect">
            <a:avLst/>
          </a:prstGeom>
        </p:spPr>
        <p:txBody>
          <a:bodyPr>
            <a:normAutofit/>
          </a:bodyPr>
          <a:lstStyle>
            <a:lvl1pPr>
              <a:defRPr sz="4000" b="1"/>
            </a:lvl1pPr>
          </a:lstStyle>
          <a:p>
            <a:r>
              <a:t>Press Coverage – backcourt</a:t>
            </a:r>
          </a:p>
        </p:txBody>
      </p:sp>
      <p:sp>
        <p:nvSpPr>
          <p:cNvPr id="208" name="Shape 208"/>
          <p:cNvSpPr/>
          <p:nvPr/>
        </p:nvSpPr>
        <p:spPr>
          <a:xfrm>
            <a:off x="1274762" y="5638800"/>
            <a:ext cx="7183438" cy="88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600"/>
              </a:spcBef>
              <a:defRPr b="1">
                <a:solidFill>
                  <a:srgbClr val="FFFF00"/>
                </a:solidFill>
              </a:defRPr>
            </a:lvl1pPr>
          </a:lstStyle>
          <a:p>
            <a:r>
              <a:t>when three (3) or more defensive players are in opponents′ backcourt pressing - delay your progress up the playing court in order to help.</a:t>
            </a:r>
          </a:p>
        </p:txBody>
      </p:sp>
      <p:pic>
        <p:nvPicPr>
          <p:cNvPr id="209" name="image.png"/>
          <p:cNvPicPr>
            <a:picLocks noChangeAspect="1"/>
          </p:cNvPicPr>
          <p:nvPr/>
        </p:nvPicPr>
        <p:blipFill>
          <a:blip r:embed="rId3">
            <a:extLst/>
          </a:blip>
          <a:stretch>
            <a:fillRect/>
          </a:stretch>
        </p:blipFill>
        <p:spPr>
          <a:xfrm rot="21194103">
            <a:off x="1933575" y="4429125"/>
            <a:ext cx="539750" cy="539750"/>
          </a:xfrm>
          <a:prstGeom prst="rect">
            <a:avLst/>
          </a:prstGeom>
          <a:ln w="12700">
            <a:miter lim="400000"/>
          </a:ln>
        </p:spPr>
      </p:pic>
      <p:sp>
        <p:nvSpPr>
          <p:cNvPr id="210" name="Shape 210"/>
          <p:cNvSpPr/>
          <p:nvPr/>
        </p:nvSpPr>
        <p:spPr>
          <a:xfrm>
            <a:off x="2119312" y="4298950"/>
            <a:ext cx="279401"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T</a:t>
            </a:r>
          </a:p>
        </p:txBody>
      </p:sp>
      <p:pic>
        <p:nvPicPr>
          <p:cNvPr id="211" name="bball4.png" descr="bball4"/>
          <p:cNvPicPr>
            <a:picLocks noChangeAspect="1"/>
          </p:cNvPicPr>
          <p:nvPr/>
        </p:nvPicPr>
        <p:blipFill>
          <a:blip r:embed="rId4">
            <a:extLst/>
          </a:blip>
          <a:stretch>
            <a:fillRect/>
          </a:stretch>
        </p:blipFill>
        <p:spPr>
          <a:xfrm>
            <a:off x="2582862" y="3611562"/>
            <a:ext cx="215901" cy="209551"/>
          </a:xfrm>
          <a:prstGeom prst="rect">
            <a:avLst/>
          </a:prstGeom>
          <a:ln w="12700">
            <a:miter lim="400000"/>
          </a:ln>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idx="4294967295"/>
          </p:nvPr>
        </p:nvSpPr>
        <p:spPr>
          <a:xfrm>
            <a:off x="457200" y="274637"/>
            <a:ext cx="8229600" cy="639763"/>
          </a:xfrm>
          <a:prstGeom prst="rect">
            <a:avLst/>
          </a:prstGeom>
        </p:spPr>
        <p:txBody>
          <a:bodyPr>
            <a:normAutofit/>
          </a:bodyPr>
          <a:lstStyle/>
          <a:p>
            <a:pPr algn="l" defTabSz="896111">
              <a:defRPr sz="3920" b="1"/>
            </a:pPr>
            <a:r>
              <a:t>Advise to officials - </a:t>
            </a:r>
            <a:r>
              <a:rPr sz="2744"/>
              <a:t>“calling the game”</a:t>
            </a:r>
          </a:p>
        </p:txBody>
      </p:sp>
      <p:sp>
        <p:nvSpPr>
          <p:cNvPr id="214" name="Shape 214"/>
          <p:cNvSpPr>
            <a:spLocks noGrp="1"/>
          </p:cNvSpPr>
          <p:nvPr>
            <p:ph type="body" idx="4294967295"/>
          </p:nvPr>
        </p:nvSpPr>
        <p:spPr>
          <a:xfrm>
            <a:off x="685800" y="990600"/>
            <a:ext cx="8153400" cy="5715000"/>
          </a:xfrm>
          <a:prstGeom prst="rect">
            <a:avLst/>
          </a:prstGeom>
        </p:spPr>
        <p:txBody>
          <a:bodyPr>
            <a:normAutofit/>
          </a:bodyPr>
          <a:lstStyle/>
          <a:p>
            <a:pPr>
              <a:spcBef>
                <a:spcPts val="0"/>
              </a:spcBef>
              <a:buChar char="•"/>
              <a:defRPr sz="1600" b="1">
                <a:solidFill>
                  <a:srgbClr val="FFFF00"/>
                </a:solidFill>
              </a:defRPr>
            </a:pPr>
            <a:r>
              <a:t>See the whole play</a:t>
            </a:r>
          </a:p>
          <a:p>
            <a:pPr>
              <a:spcBef>
                <a:spcPts val="0"/>
              </a:spcBef>
              <a:buChar char="•"/>
              <a:defRPr sz="1600" b="1">
                <a:solidFill>
                  <a:srgbClr val="FFFF00"/>
                </a:solidFill>
              </a:defRPr>
            </a:pPr>
            <a:endParaRPr/>
          </a:p>
          <a:p>
            <a:pPr>
              <a:spcBef>
                <a:spcPts val="0"/>
              </a:spcBef>
              <a:buChar char="•"/>
              <a:defRPr sz="1600" b="1">
                <a:solidFill>
                  <a:srgbClr val="FFFF00"/>
                </a:solidFill>
              </a:defRPr>
            </a:pPr>
            <a:r>
              <a:t>Restrict calls to contact that has a direct effect on the play (unless unsportsmanlike).  </a:t>
            </a:r>
          </a:p>
          <a:p>
            <a:pPr>
              <a:spcBef>
                <a:spcPts val="0"/>
              </a:spcBef>
              <a:buChar char="•"/>
              <a:defRPr sz="1600" b="1">
                <a:solidFill>
                  <a:srgbClr val="FFFF00"/>
                </a:solidFill>
              </a:defRPr>
            </a:pPr>
            <a:endParaRPr/>
          </a:p>
          <a:p>
            <a:pPr>
              <a:spcBef>
                <a:spcPts val="0"/>
              </a:spcBef>
              <a:buChar char="•"/>
              <a:defRPr sz="1600" b="1">
                <a:solidFill>
                  <a:srgbClr val="FFFF00"/>
                </a:solidFill>
              </a:defRPr>
            </a:pPr>
            <a:r>
              <a:t>Avoid penalizing incidental contact that does not affect the play, especially when a player drives to the basket and scores. </a:t>
            </a:r>
          </a:p>
          <a:p>
            <a:pPr>
              <a:spcBef>
                <a:spcPts val="0"/>
              </a:spcBef>
              <a:buSzTx/>
              <a:buNone/>
              <a:defRPr sz="1600" b="1">
                <a:solidFill>
                  <a:srgbClr val="FFFF00"/>
                </a:solidFill>
              </a:defRPr>
            </a:pPr>
            <a:endParaRPr/>
          </a:p>
          <a:p>
            <a:pPr>
              <a:spcBef>
                <a:spcPts val="0"/>
              </a:spcBef>
              <a:buChar char="•"/>
              <a:defRPr sz="1600" b="1">
                <a:solidFill>
                  <a:srgbClr val="FFFF00"/>
                </a:solidFill>
              </a:defRPr>
            </a:pPr>
            <a:r>
              <a:t>Only call what you see; players will over emphasize contact;  do not call an offensive foul because a defensive player puts on a theatrical display and falls to the floor.</a:t>
            </a:r>
          </a:p>
          <a:p>
            <a:pPr>
              <a:lnSpc>
                <a:spcPct val="80000"/>
              </a:lnSpc>
              <a:spcBef>
                <a:spcPts val="0"/>
              </a:spcBef>
              <a:buSzTx/>
              <a:buNone/>
              <a:defRPr sz="1600" b="1">
                <a:solidFill>
                  <a:srgbClr val="FFFF00"/>
                </a:solidFill>
              </a:defRPr>
            </a:pPr>
            <a:endParaRPr/>
          </a:p>
          <a:p>
            <a:pPr>
              <a:lnSpc>
                <a:spcPct val="80000"/>
              </a:lnSpc>
              <a:spcBef>
                <a:spcPts val="0"/>
              </a:spcBef>
              <a:buChar char="•"/>
              <a:defRPr sz="1600" b="1">
                <a:solidFill>
                  <a:srgbClr val="FFFF00"/>
                </a:solidFill>
              </a:defRPr>
            </a:pPr>
            <a:r>
              <a:t>Watch players’ hands and arms during a shot for a field goal</a:t>
            </a:r>
          </a:p>
          <a:p>
            <a:pPr>
              <a:lnSpc>
                <a:spcPct val="80000"/>
              </a:lnSpc>
              <a:spcBef>
                <a:spcPts val="0"/>
              </a:spcBef>
              <a:buSzTx/>
              <a:buNone/>
              <a:defRPr sz="1600" b="1">
                <a:solidFill>
                  <a:srgbClr val="FFFF00"/>
                </a:solidFill>
              </a:defRPr>
            </a:pPr>
            <a:endParaRPr/>
          </a:p>
          <a:p>
            <a:pPr>
              <a:lnSpc>
                <a:spcPct val="80000"/>
              </a:lnSpc>
              <a:spcBef>
                <a:spcPts val="0"/>
              </a:spcBef>
              <a:buChar char="•"/>
              <a:defRPr sz="1600" b="1">
                <a:solidFill>
                  <a:srgbClr val="FFFF00"/>
                </a:solidFill>
              </a:defRPr>
            </a:pPr>
            <a:r>
              <a:t>Remember the cylinder principle and the rights of both players</a:t>
            </a:r>
          </a:p>
          <a:p>
            <a:pPr>
              <a:lnSpc>
                <a:spcPct val="80000"/>
              </a:lnSpc>
              <a:spcBef>
                <a:spcPts val="0"/>
              </a:spcBef>
              <a:buSzTx/>
              <a:buNone/>
              <a:defRPr sz="1600" b="1">
                <a:solidFill>
                  <a:srgbClr val="FFFF00"/>
                </a:solidFill>
              </a:defRPr>
            </a:pPr>
            <a:endParaRPr/>
          </a:p>
          <a:p>
            <a:pPr>
              <a:lnSpc>
                <a:spcPct val="80000"/>
              </a:lnSpc>
              <a:spcBef>
                <a:spcPts val="0"/>
              </a:spcBef>
              <a:buChar char="•"/>
              <a:defRPr sz="1600" b="1">
                <a:solidFill>
                  <a:srgbClr val="FFFF00"/>
                </a:solidFill>
              </a:defRPr>
            </a:pPr>
            <a:r>
              <a:t>Screening</a:t>
            </a:r>
          </a:p>
          <a:p>
            <a:pPr marL="742950" lvl="1" indent="-285750">
              <a:lnSpc>
                <a:spcPct val="80000"/>
              </a:lnSpc>
              <a:spcBef>
                <a:spcPts val="0"/>
              </a:spcBef>
              <a:defRPr sz="1600" b="1">
                <a:solidFill>
                  <a:srgbClr val="FFFF00"/>
                </a:solidFill>
              </a:defRPr>
            </a:pPr>
            <a:r>
              <a:t>Ensure screener stationary</a:t>
            </a:r>
          </a:p>
          <a:p>
            <a:pPr marL="742950" lvl="1" indent="-285750">
              <a:lnSpc>
                <a:spcPct val="80000"/>
              </a:lnSpc>
              <a:spcBef>
                <a:spcPts val="0"/>
              </a:spcBef>
              <a:defRPr sz="1600" b="1">
                <a:solidFill>
                  <a:srgbClr val="FFFF00"/>
                </a:solidFill>
              </a:defRPr>
            </a:pPr>
            <a:r>
              <a:t>Watch for extended leg, knee or elbow</a:t>
            </a:r>
          </a:p>
          <a:p>
            <a:pPr marL="285750" lvl="1" indent="171450">
              <a:lnSpc>
                <a:spcPct val="80000"/>
              </a:lnSpc>
              <a:spcBef>
                <a:spcPts val="0"/>
              </a:spcBef>
              <a:buSzTx/>
              <a:buNone/>
              <a:defRPr sz="1600" b="1">
                <a:solidFill>
                  <a:srgbClr val="FFFF00"/>
                </a:solidFill>
              </a:defRPr>
            </a:pPr>
            <a:endParaRPr/>
          </a:p>
          <a:p>
            <a:pPr>
              <a:lnSpc>
                <a:spcPct val="80000"/>
              </a:lnSpc>
              <a:spcBef>
                <a:spcPts val="0"/>
              </a:spcBef>
              <a:buChar char="•"/>
              <a:defRPr sz="1600" b="1">
                <a:solidFill>
                  <a:srgbClr val="FFFF00"/>
                </a:solidFill>
              </a:defRPr>
            </a:pPr>
            <a:r>
              <a:t>Post play</a:t>
            </a:r>
          </a:p>
          <a:p>
            <a:pPr marL="742950" lvl="1" indent="-285750">
              <a:lnSpc>
                <a:spcPct val="80000"/>
              </a:lnSpc>
              <a:spcBef>
                <a:spcPts val="0"/>
              </a:spcBef>
              <a:defRPr sz="1600" b="1">
                <a:solidFill>
                  <a:srgbClr val="FFFF00"/>
                </a:solidFill>
              </a:defRPr>
            </a:pPr>
            <a:r>
              <a:t>Equal rights offense and defense</a:t>
            </a:r>
          </a:p>
          <a:p>
            <a:pPr marL="742950" lvl="1" indent="-285750">
              <a:lnSpc>
                <a:spcPct val="80000"/>
              </a:lnSpc>
              <a:spcBef>
                <a:spcPts val="0"/>
              </a:spcBef>
              <a:defRPr sz="1600" b="1">
                <a:solidFill>
                  <a:srgbClr val="FFFF00"/>
                </a:solidFill>
              </a:defRPr>
            </a:pPr>
            <a:r>
              <a:t>Call contact with direct affect on play</a:t>
            </a:r>
          </a:p>
          <a:p>
            <a:pPr marL="742950" lvl="1" indent="-285750">
              <a:lnSpc>
                <a:spcPct val="80000"/>
              </a:lnSpc>
              <a:spcBef>
                <a:spcPts val="0"/>
              </a:spcBef>
              <a:defRPr sz="1600" b="1">
                <a:solidFill>
                  <a:srgbClr val="FFFF00"/>
                </a:solidFill>
              </a:defRPr>
            </a:pPr>
            <a:r>
              <a:t>Don’t allow rough play that impacts control of game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1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1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1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21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214">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21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14">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214">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214">
                                            <p:txEl>
                                              <p:pRg st="10" end="10"/>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 nodeType="afterEffect">
                                  <p:stCondLst>
                                    <p:cond delay="0"/>
                                  </p:stCondLst>
                                  <p:iterate>
                                    <p:tmAbs val="0"/>
                                  </p:iterate>
                                  <p:childTnLst>
                                    <p:set>
                                      <p:cBhvr>
                                        <p:cTn id="46" fill="hold"/>
                                        <p:tgtEl>
                                          <p:spTgt spid="21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p:tmAbs val="0"/>
                                  </p:iterate>
                                  <p:childTnLst>
                                    <p:set>
                                      <p:cBhvr>
                                        <p:cTn id="50" fill="hold"/>
                                        <p:tgtEl>
                                          <p:spTgt spid="214">
                                            <p:txEl>
                                              <p:pRg st="12" end="12"/>
                                            </p:txEl>
                                          </p:spTgt>
                                        </p:tgtEl>
                                        <p:attrNameLst>
                                          <p:attrName>style.visibility</p:attrName>
                                        </p:attrNameLst>
                                      </p:cBhvr>
                                      <p:to>
                                        <p:strVal val="visible"/>
                                      </p:to>
                                    </p:set>
                                  </p:childTnLst>
                                </p:cTn>
                              </p:par>
                              <p:par>
                                <p:cTn id="51" presetID="1" presetClass="entr" presetSubtype="0" fill="hold" grpId="1" nodeType="withEffect">
                                  <p:stCondLst>
                                    <p:cond delay="0"/>
                                  </p:stCondLst>
                                  <p:iterate>
                                    <p:tmAbs val="0"/>
                                  </p:iterate>
                                  <p:childTnLst>
                                    <p:set>
                                      <p:cBhvr>
                                        <p:cTn id="52" fill="hold"/>
                                        <p:tgtEl>
                                          <p:spTgt spid="214">
                                            <p:txEl>
                                              <p:pRg st="13" end="13"/>
                                            </p:txEl>
                                          </p:spTgt>
                                        </p:tgtEl>
                                        <p:attrNameLst>
                                          <p:attrName>style.visibility</p:attrName>
                                        </p:attrNameLst>
                                      </p:cBhvr>
                                      <p:to>
                                        <p:strVal val="visible"/>
                                      </p:to>
                                    </p:set>
                                  </p:childTnLst>
                                </p:cTn>
                              </p:par>
                              <p:par>
                                <p:cTn id="53" presetID="1" presetClass="entr" presetSubtype="0" fill="hold" grpId="1" nodeType="withEffect">
                                  <p:stCondLst>
                                    <p:cond delay="0"/>
                                  </p:stCondLst>
                                  <p:iterate>
                                    <p:tmAbs val="0"/>
                                  </p:iterate>
                                  <p:childTnLst>
                                    <p:set>
                                      <p:cBhvr>
                                        <p:cTn id="54" fill="hold"/>
                                        <p:tgtEl>
                                          <p:spTgt spid="214">
                                            <p:txEl>
                                              <p:pRg st="14" end="14"/>
                                            </p:txEl>
                                          </p:spTgt>
                                        </p:tgtEl>
                                        <p:attrNameLst>
                                          <p:attrName>style.visibility</p:attrName>
                                        </p:attrNameLst>
                                      </p:cBhvr>
                                      <p:to>
                                        <p:strVal val="visible"/>
                                      </p:to>
                                    </p:set>
                                  </p:childTnLst>
                                </p:cTn>
                              </p:par>
                              <p:par>
                                <p:cTn id="55" presetID="1" presetClass="entr" presetSubtype="0" fill="hold" grpId="1" nodeType="withEffect">
                                  <p:stCondLst>
                                    <p:cond delay="0"/>
                                  </p:stCondLst>
                                  <p:iterate>
                                    <p:tmAbs val="0"/>
                                  </p:iterate>
                                  <p:childTnLst>
                                    <p:set>
                                      <p:cBhvr>
                                        <p:cTn id="56" fill="hold"/>
                                        <p:tgtEl>
                                          <p:spTgt spid="214">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p:tmAbs val="0"/>
                                  </p:iterate>
                                  <p:childTnLst>
                                    <p:set>
                                      <p:cBhvr>
                                        <p:cTn id="60" fill="hold"/>
                                        <p:tgtEl>
                                          <p:spTgt spid="214">
                                            <p:txEl>
                                              <p:pRg st="16" end="16"/>
                                            </p:txEl>
                                          </p:spTgt>
                                        </p:tgtEl>
                                        <p:attrNameLst>
                                          <p:attrName>style.visibility</p:attrName>
                                        </p:attrNameLst>
                                      </p:cBhvr>
                                      <p:to>
                                        <p:strVal val="visible"/>
                                      </p:to>
                                    </p:set>
                                  </p:childTnLst>
                                </p:cTn>
                              </p:par>
                              <p:par>
                                <p:cTn id="61" presetID="1" presetClass="entr" presetSubtype="0" fill="hold" grpId="1" nodeType="withEffect">
                                  <p:stCondLst>
                                    <p:cond delay="0"/>
                                  </p:stCondLst>
                                  <p:iterate>
                                    <p:tmAbs val="0"/>
                                  </p:iterate>
                                  <p:childTnLst>
                                    <p:set>
                                      <p:cBhvr>
                                        <p:cTn id="62" fill="hold"/>
                                        <p:tgtEl>
                                          <p:spTgt spid="214">
                                            <p:txEl>
                                              <p:pRg st="17" end="17"/>
                                            </p:txEl>
                                          </p:spTgt>
                                        </p:tgtEl>
                                        <p:attrNameLst>
                                          <p:attrName>style.visibility</p:attrName>
                                        </p:attrNameLst>
                                      </p:cBhvr>
                                      <p:to>
                                        <p:strVal val="visible"/>
                                      </p:to>
                                    </p:set>
                                  </p:childTnLst>
                                </p:cTn>
                              </p:par>
                              <p:par>
                                <p:cTn id="63" presetID="1" presetClass="entr" presetSubtype="0" fill="hold" grpId="1" nodeType="withEffect">
                                  <p:stCondLst>
                                    <p:cond delay="0"/>
                                  </p:stCondLst>
                                  <p:iterate>
                                    <p:tmAbs val="0"/>
                                  </p:iterate>
                                  <p:childTnLst>
                                    <p:set>
                                      <p:cBhvr>
                                        <p:cTn id="64" fill="hold"/>
                                        <p:tgtEl>
                                          <p:spTgt spid="214">
                                            <p:txEl>
                                              <p:pRg st="18" end="18"/>
                                            </p:txEl>
                                          </p:spTgt>
                                        </p:tgtEl>
                                        <p:attrNameLst>
                                          <p:attrName>style.visibility</p:attrName>
                                        </p:attrNameLst>
                                      </p:cBhvr>
                                      <p:to>
                                        <p:strVal val="visible"/>
                                      </p:to>
                                    </p:set>
                                  </p:childTnLst>
                                </p:cTn>
                              </p:par>
                              <p:par>
                                <p:cTn id="65" presetID="1" presetClass="entr" presetSubtype="0" fill="hold" grpId="1" nodeType="withEffect">
                                  <p:stCondLst>
                                    <p:cond delay="0"/>
                                  </p:stCondLst>
                                  <p:iterate>
                                    <p:tmAbs val="0"/>
                                  </p:iterate>
                                  <p:childTnLst>
                                    <p:set>
                                      <p:cBhvr>
                                        <p:cTn id="66" fill="hold"/>
                                        <p:tgtEl>
                                          <p:spTgt spid="21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755650" y="5675312"/>
            <a:ext cx="7632700" cy="80168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7" name="Shape 217"/>
          <p:cNvSpPr/>
          <p:nvPr/>
        </p:nvSpPr>
        <p:spPr>
          <a:xfrm>
            <a:off x="2051050" y="4221162"/>
            <a:ext cx="433388" cy="431801"/>
          </a:xfrm>
          <a:prstGeom prst="ellipse">
            <a:avLst/>
          </a:prstGeom>
          <a:solidFill>
            <a:srgbClr val="7F7F7F"/>
          </a:solidFill>
          <a:ln w="25400">
            <a:solidFill>
              <a:srgbClr val="000000"/>
            </a:solidFill>
          </a:ln>
        </p:spPr>
        <p:txBody>
          <a:bodyPr lIns="45719" rIns="45719" anchor="ctr"/>
          <a:lstStyle/>
          <a:p>
            <a:pPr algn="ctr">
              <a:defRPr>
                <a:solidFill>
                  <a:srgbClr val="FFFFFF"/>
                </a:solidFill>
              </a:defRPr>
            </a:pPr>
            <a:endParaRPr/>
          </a:p>
        </p:txBody>
      </p:sp>
      <p:pic>
        <p:nvPicPr>
          <p:cNvPr id="218" name="image.jpeg" descr="fiba court 300.jpg"/>
          <p:cNvPicPr>
            <a:picLocks noChangeAspect="1"/>
          </p:cNvPicPr>
          <p:nvPr/>
        </p:nvPicPr>
        <p:blipFill>
          <a:blip r:embed="rId2">
            <a:extLst/>
          </a:blip>
          <a:stretch>
            <a:fillRect/>
          </a:stretch>
        </p:blipFill>
        <p:spPr>
          <a:xfrm>
            <a:off x="755650" y="1268412"/>
            <a:ext cx="7632700" cy="4406901"/>
          </a:xfrm>
          <a:prstGeom prst="rect">
            <a:avLst/>
          </a:prstGeom>
          <a:ln w="12700">
            <a:miter lim="400000"/>
          </a:ln>
        </p:spPr>
      </p:pic>
      <p:sp>
        <p:nvSpPr>
          <p:cNvPr id="219" name="Shape 219"/>
          <p:cNvSpPr/>
          <p:nvPr/>
        </p:nvSpPr>
        <p:spPr>
          <a:xfrm>
            <a:off x="3290887" y="5691187"/>
            <a:ext cx="1079501" cy="431801"/>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20" name="Shape 220"/>
          <p:cNvSpPr/>
          <p:nvPr/>
        </p:nvSpPr>
        <p:spPr>
          <a:xfrm>
            <a:off x="941387" y="5673725"/>
            <a:ext cx="2794001"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Direction of play</a:t>
            </a:r>
          </a:p>
        </p:txBody>
      </p:sp>
      <p:sp>
        <p:nvSpPr>
          <p:cNvPr id="221" name="Shape 221"/>
          <p:cNvSpPr/>
          <p:nvPr/>
        </p:nvSpPr>
        <p:spPr>
          <a:xfrm>
            <a:off x="1274762" y="1916112"/>
            <a:ext cx="6650038" cy="1"/>
          </a:xfrm>
          <a:prstGeom prst="line">
            <a:avLst/>
          </a:prstGeom>
          <a:ln w="139700">
            <a:solidFill>
              <a:srgbClr val="002060"/>
            </a:solidFill>
          </a:ln>
        </p:spPr>
        <p:txBody>
          <a:bodyPr lIns="45719" rIns="45719"/>
          <a:lstStyle/>
          <a:p>
            <a:endParaRPr/>
          </a:p>
        </p:txBody>
      </p:sp>
      <p:sp>
        <p:nvSpPr>
          <p:cNvPr id="222" name="Shape 222"/>
          <p:cNvSpPr/>
          <p:nvPr/>
        </p:nvSpPr>
        <p:spPr>
          <a:xfrm flipV="1">
            <a:off x="7918450" y="1844675"/>
            <a:ext cx="0" cy="3565525"/>
          </a:xfrm>
          <a:prstGeom prst="line">
            <a:avLst/>
          </a:prstGeom>
          <a:ln w="139700">
            <a:solidFill>
              <a:srgbClr val="002060"/>
            </a:solidFill>
          </a:ln>
        </p:spPr>
        <p:txBody>
          <a:bodyPr lIns="45719" rIns="45719"/>
          <a:lstStyle/>
          <a:p>
            <a:endParaRPr/>
          </a:p>
        </p:txBody>
      </p:sp>
      <p:sp>
        <p:nvSpPr>
          <p:cNvPr id="223" name="Shape 223"/>
          <p:cNvSpPr/>
          <p:nvPr/>
        </p:nvSpPr>
        <p:spPr>
          <a:xfrm>
            <a:off x="6761162" y="5681662"/>
            <a:ext cx="720726" cy="1"/>
          </a:xfrm>
          <a:prstGeom prst="line">
            <a:avLst/>
          </a:prstGeom>
          <a:ln w="127000">
            <a:solidFill>
              <a:srgbClr val="002060"/>
            </a:solidFill>
          </a:ln>
        </p:spPr>
        <p:txBody>
          <a:bodyPr lIns="45719" rIns="45719"/>
          <a:lstStyle/>
          <a:p>
            <a:endParaRPr/>
          </a:p>
        </p:txBody>
      </p:sp>
      <p:sp>
        <p:nvSpPr>
          <p:cNvPr id="224" name="Shape 224"/>
          <p:cNvSpPr/>
          <p:nvPr/>
        </p:nvSpPr>
        <p:spPr>
          <a:xfrm>
            <a:off x="4887912" y="5505450"/>
            <a:ext cx="172878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2060"/>
                </a:solidFill>
              </a:defRPr>
            </a:lvl1pPr>
          </a:lstStyle>
          <a:p>
            <a:r>
              <a:t>Lead’s lines</a:t>
            </a:r>
          </a:p>
        </p:txBody>
      </p:sp>
      <p:sp>
        <p:nvSpPr>
          <p:cNvPr id="225" name="Shape 225"/>
          <p:cNvSpPr/>
          <p:nvPr/>
        </p:nvSpPr>
        <p:spPr>
          <a:xfrm>
            <a:off x="1274762" y="5410200"/>
            <a:ext cx="6659563" cy="0"/>
          </a:xfrm>
          <a:prstGeom prst="line">
            <a:avLst/>
          </a:prstGeom>
          <a:ln w="139700">
            <a:solidFill>
              <a:srgbClr val="00B050"/>
            </a:solidFill>
          </a:ln>
        </p:spPr>
        <p:txBody>
          <a:bodyPr lIns="45719" rIns="45719"/>
          <a:lstStyle/>
          <a:p>
            <a:endParaRPr/>
          </a:p>
        </p:txBody>
      </p:sp>
      <p:sp>
        <p:nvSpPr>
          <p:cNvPr id="226" name="Shape 226"/>
          <p:cNvSpPr/>
          <p:nvPr/>
        </p:nvSpPr>
        <p:spPr>
          <a:xfrm>
            <a:off x="6761162" y="6113462"/>
            <a:ext cx="720726" cy="1"/>
          </a:xfrm>
          <a:prstGeom prst="line">
            <a:avLst/>
          </a:prstGeom>
          <a:ln w="127000">
            <a:solidFill>
              <a:srgbClr val="00B050"/>
            </a:solidFill>
          </a:ln>
        </p:spPr>
        <p:txBody>
          <a:bodyPr lIns="45719" rIns="45719"/>
          <a:lstStyle/>
          <a:p>
            <a:endParaRPr/>
          </a:p>
        </p:txBody>
      </p:sp>
      <p:sp>
        <p:nvSpPr>
          <p:cNvPr id="227" name="Shape 227"/>
          <p:cNvSpPr/>
          <p:nvPr/>
        </p:nvSpPr>
        <p:spPr>
          <a:xfrm flipV="1">
            <a:off x="4572000" y="1916112"/>
            <a:ext cx="0" cy="3589338"/>
          </a:xfrm>
          <a:prstGeom prst="line">
            <a:avLst/>
          </a:prstGeom>
          <a:ln w="139700">
            <a:solidFill>
              <a:srgbClr val="00B050"/>
            </a:solidFill>
          </a:ln>
        </p:spPr>
        <p:txBody>
          <a:bodyPr lIns="45719" rIns="45719"/>
          <a:lstStyle/>
          <a:p>
            <a:endParaRPr/>
          </a:p>
        </p:txBody>
      </p:sp>
      <p:sp>
        <p:nvSpPr>
          <p:cNvPr id="228" name="Shape 228"/>
          <p:cNvSpPr/>
          <p:nvPr/>
        </p:nvSpPr>
        <p:spPr>
          <a:xfrm flipV="1">
            <a:off x="1274762" y="1844675"/>
            <a:ext cx="1" cy="3660775"/>
          </a:xfrm>
          <a:prstGeom prst="line">
            <a:avLst/>
          </a:prstGeom>
          <a:ln w="139700">
            <a:solidFill>
              <a:srgbClr val="00B050"/>
            </a:solidFill>
          </a:ln>
        </p:spPr>
        <p:txBody>
          <a:bodyPr lIns="45719" rIns="45719"/>
          <a:lstStyle/>
          <a:p>
            <a:endParaRPr/>
          </a:p>
        </p:txBody>
      </p:sp>
      <p:sp>
        <p:nvSpPr>
          <p:cNvPr id="229" name="Shape 229"/>
          <p:cNvSpPr/>
          <p:nvPr/>
        </p:nvSpPr>
        <p:spPr>
          <a:xfrm>
            <a:off x="4859337" y="5907087"/>
            <a:ext cx="172878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B050"/>
                </a:solidFill>
              </a:defRPr>
            </a:lvl1pPr>
          </a:lstStyle>
          <a:p>
            <a:r>
              <a:t>Trail’s lines</a:t>
            </a:r>
          </a:p>
        </p:txBody>
      </p:sp>
      <p:pic>
        <p:nvPicPr>
          <p:cNvPr id="230" name="image.png"/>
          <p:cNvPicPr>
            <a:picLocks noChangeAspect="1"/>
          </p:cNvPicPr>
          <p:nvPr/>
        </p:nvPicPr>
        <p:blipFill>
          <a:blip r:embed="rId3">
            <a:extLst/>
          </a:blip>
          <a:stretch>
            <a:fillRect/>
          </a:stretch>
        </p:blipFill>
        <p:spPr>
          <a:xfrm rot="1194463">
            <a:off x="4672012" y="4529137"/>
            <a:ext cx="650876" cy="650876"/>
          </a:xfrm>
          <a:prstGeom prst="rect">
            <a:avLst/>
          </a:prstGeom>
          <a:ln w="12700">
            <a:miter lim="400000"/>
          </a:ln>
        </p:spPr>
      </p:pic>
      <p:pic>
        <p:nvPicPr>
          <p:cNvPr id="231" name="image.png"/>
          <p:cNvPicPr>
            <a:picLocks noChangeAspect="1"/>
          </p:cNvPicPr>
          <p:nvPr/>
        </p:nvPicPr>
        <p:blipFill>
          <a:blip r:embed="rId4">
            <a:extLst/>
          </a:blip>
          <a:stretch>
            <a:fillRect/>
          </a:stretch>
        </p:blipFill>
        <p:spPr>
          <a:xfrm rot="4062623">
            <a:off x="7885112" y="2006600"/>
            <a:ext cx="633413" cy="550863"/>
          </a:xfrm>
          <a:prstGeom prst="rect">
            <a:avLst/>
          </a:prstGeom>
          <a:ln w="12700">
            <a:miter lim="400000"/>
          </a:ln>
        </p:spPr>
      </p:pic>
      <p:sp>
        <p:nvSpPr>
          <p:cNvPr id="232" name="Shape 232"/>
          <p:cNvSpPr/>
          <p:nvPr/>
        </p:nvSpPr>
        <p:spPr>
          <a:xfrm>
            <a:off x="7934325" y="2085975"/>
            <a:ext cx="32543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L</a:t>
            </a:r>
          </a:p>
        </p:txBody>
      </p:sp>
      <p:sp>
        <p:nvSpPr>
          <p:cNvPr id="233" name="Shape 233"/>
          <p:cNvSpPr/>
          <p:nvPr/>
        </p:nvSpPr>
        <p:spPr>
          <a:xfrm>
            <a:off x="4997450" y="4611687"/>
            <a:ext cx="32543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T</a:t>
            </a:r>
          </a:p>
        </p:txBody>
      </p:sp>
      <p:sp>
        <p:nvSpPr>
          <p:cNvPr id="234" name="Shape 234"/>
          <p:cNvSpPr>
            <a:spLocks noGrp="1"/>
          </p:cNvSpPr>
          <p:nvPr>
            <p:ph type="title" idx="4294967295"/>
          </p:nvPr>
        </p:nvSpPr>
        <p:spPr>
          <a:xfrm>
            <a:off x="457200" y="152400"/>
            <a:ext cx="8229600" cy="1066800"/>
          </a:xfrm>
          <a:prstGeom prst="rect">
            <a:avLst/>
          </a:prstGeom>
        </p:spPr>
        <p:txBody>
          <a:bodyPr>
            <a:normAutofit/>
          </a:bodyPr>
          <a:lstStyle>
            <a:lvl1pPr>
              <a:defRPr b="1"/>
            </a:lvl1pPr>
          </a:lstStyle>
          <a:p>
            <a:r>
              <a:t>Line Responsibilities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idx="4294967295"/>
          </p:nvPr>
        </p:nvSpPr>
        <p:spPr>
          <a:xfrm>
            <a:off x="381000" y="152399"/>
            <a:ext cx="8229600" cy="1143002"/>
          </a:xfrm>
          <a:prstGeom prst="rect">
            <a:avLst/>
          </a:prstGeom>
        </p:spPr>
        <p:txBody>
          <a:bodyPr>
            <a:normAutofit/>
          </a:bodyPr>
          <a:lstStyle>
            <a:lvl1pPr>
              <a:defRPr b="1"/>
            </a:lvl1pPr>
          </a:lstStyle>
          <a:p>
            <a:r>
              <a:t>Throw-in Spots</a:t>
            </a:r>
          </a:p>
        </p:txBody>
      </p:sp>
      <p:pic>
        <p:nvPicPr>
          <p:cNvPr id="237" name="image.jpeg"/>
          <p:cNvPicPr>
            <a:picLocks noChangeAspect="1"/>
          </p:cNvPicPr>
          <p:nvPr/>
        </p:nvPicPr>
        <p:blipFill>
          <a:blip r:embed="rId2">
            <a:extLst/>
          </a:blip>
          <a:stretch>
            <a:fillRect/>
          </a:stretch>
        </p:blipFill>
        <p:spPr>
          <a:xfrm>
            <a:off x="685800" y="1447800"/>
            <a:ext cx="5089525" cy="4953000"/>
          </a:xfrm>
          <a:prstGeom prst="rect">
            <a:avLst/>
          </a:prstGeom>
          <a:ln w="12700">
            <a:miter lim="400000"/>
          </a:ln>
        </p:spPr>
      </p:pic>
      <p:sp>
        <p:nvSpPr>
          <p:cNvPr id="238" name="Shape 238"/>
          <p:cNvSpPr/>
          <p:nvPr/>
        </p:nvSpPr>
        <p:spPr>
          <a:xfrm>
            <a:off x="6096000" y="1981200"/>
            <a:ext cx="2667000" cy="283649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b="1">
                <a:solidFill>
                  <a:srgbClr val="FFFF00"/>
                </a:solidFill>
              </a:defRPr>
            </a:pPr>
            <a:r>
              <a:t>Notes</a:t>
            </a:r>
          </a:p>
          <a:p>
            <a:pPr>
              <a:spcBef>
                <a:spcPts val="1000"/>
              </a:spcBef>
              <a:defRPr b="1">
                <a:solidFill>
                  <a:srgbClr val="FFFF00"/>
                </a:solidFill>
              </a:defRPr>
            </a:pPr>
            <a:endParaRPr/>
          </a:p>
          <a:p>
            <a:pPr>
              <a:spcBef>
                <a:spcPts val="1200"/>
              </a:spcBef>
              <a:buSzPct val="100000"/>
              <a:buFont typeface="Arial"/>
              <a:buChar char="•"/>
              <a:defRPr sz="2000" b="1">
                <a:solidFill>
                  <a:srgbClr val="FFFF00"/>
                </a:solidFill>
              </a:defRPr>
            </a:pPr>
            <a:r>
              <a:t>infractions in semicircle go to nearest sideline</a:t>
            </a:r>
          </a:p>
          <a:p>
            <a:pPr>
              <a:spcBef>
                <a:spcPts val="1200"/>
              </a:spcBef>
              <a:buSzPct val="100000"/>
              <a:buFont typeface="Arial"/>
              <a:buChar char="•"/>
              <a:defRPr sz="2000" b="1">
                <a:solidFill>
                  <a:srgbClr val="FFFF00"/>
                </a:solidFill>
              </a:defRPr>
            </a:pPr>
            <a:r>
              <a:t>do not administer a throw-in directly behind basket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mage.jpeg" descr="fiba court 300.jpg"/>
          <p:cNvPicPr>
            <a:picLocks noChangeAspect="1"/>
          </p:cNvPicPr>
          <p:nvPr/>
        </p:nvPicPr>
        <p:blipFill>
          <a:blip r:embed="rId2">
            <a:extLst/>
          </a:blip>
          <a:stretch>
            <a:fillRect/>
          </a:stretch>
        </p:blipFill>
        <p:spPr>
          <a:xfrm>
            <a:off x="715962" y="1371600"/>
            <a:ext cx="7677151" cy="4433888"/>
          </a:xfrm>
          <a:prstGeom prst="rect">
            <a:avLst/>
          </a:prstGeom>
          <a:ln w="12700">
            <a:miter lim="400000"/>
          </a:ln>
        </p:spPr>
      </p:pic>
      <p:sp>
        <p:nvSpPr>
          <p:cNvPr id="241" name="Shape 241"/>
          <p:cNvSpPr/>
          <p:nvPr/>
        </p:nvSpPr>
        <p:spPr>
          <a:xfrm>
            <a:off x="4716462" y="2924175"/>
            <a:ext cx="287972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Old Direction of play</a:t>
            </a:r>
          </a:p>
        </p:txBody>
      </p:sp>
      <p:sp>
        <p:nvSpPr>
          <p:cNvPr id="242" name="Shape 242"/>
          <p:cNvSpPr/>
          <p:nvPr/>
        </p:nvSpPr>
        <p:spPr>
          <a:xfrm flipH="1">
            <a:off x="4787900" y="2492375"/>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43" name="Shape 243"/>
          <p:cNvSpPr/>
          <p:nvPr/>
        </p:nvSpPr>
        <p:spPr>
          <a:xfrm>
            <a:off x="4859337" y="4365625"/>
            <a:ext cx="1081088" cy="431800"/>
          </a:xfrm>
          <a:prstGeom prst="rightArrow">
            <a:avLst>
              <a:gd name="adj1" fmla="val 50000"/>
              <a:gd name="adj2" fmla="val 50004"/>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44" name="Shape 244"/>
          <p:cNvSpPr/>
          <p:nvPr/>
        </p:nvSpPr>
        <p:spPr>
          <a:xfrm>
            <a:off x="4716462" y="4813300"/>
            <a:ext cx="287972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New Direction of play</a:t>
            </a:r>
          </a:p>
        </p:txBody>
      </p:sp>
      <p:sp>
        <p:nvSpPr>
          <p:cNvPr id="245" name="Shape 245"/>
          <p:cNvSpPr/>
          <p:nvPr/>
        </p:nvSpPr>
        <p:spPr>
          <a:xfrm>
            <a:off x="1346200" y="4632325"/>
            <a:ext cx="1998663"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Throw-in spot</a:t>
            </a:r>
          </a:p>
        </p:txBody>
      </p:sp>
      <p:pic>
        <p:nvPicPr>
          <p:cNvPr id="246" name="bball4.png" descr="bball4"/>
          <p:cNvPicPr>
            <a:picLocks noChangeAspect="1"/>
          </p:cNvPicPr>
          <p:nvPr/>
        </p:nvPicPr>
        <p:blipFill>
          <a:blip r:embed="rId3">
            <a:extLst/>
          </a:blip>
          <a:stretch>
            <a:fillRect/>
          </a:stretch>
        </p:blipFill>
        <p:spPr>
          <a:xfrm>
            <a:off x="1025525" y="4727575"/>
            <a:ext cx="217488" cy="209550"/>
          </a:xfrm>
          <a:prstGeom prst="rect">
            <a:avLst/>
          </a:prstGeom>
          <a:ln w="12700">
            <a:miter lim="400000"/>
          </a:ln>
        </p:spPr>
      </p:pic>
      <p:grpSp>
        <p:nvGrpSpPr>
          <p:cNvPr id="249" name="Group 249"/>
          <p:cNvGrpSpPr/>
          <p:nvPr/>
        </p:nvGrpSpPr>
        <p:grpSpPr>
          <a:xfrm>
            <a:off x="763736" y="4117958"/>
            <a:ext cx="549127" cy="507320"/>
            <a:chOff x="0" y="0"/>
            <a:chExt cx="549126" cy="507319"/>
          </a:xfrm>
        </p:grpSpPr>
        <p:pic>
          <p:nvPicPr>
            <p:cNvPr id="247" name="image.png"/>
            <p:cNvPicPr>
              <a:picLocks noChangeAspect="1"/>
            </p:cNvPicPr>
            <p:nvPr/>
          </p:nvPicPr>
          <p:blipFill>
            <a:blip r:embed="rId4">
              <a:extLst/>
            </a:blip>
            <a:stretch>
              <a:fillRect/>
            </a:stretch>
          </p:blipFill>
          <p:spPr>
            <a:xfrm rot="15967784">
              <a:off x="-14888" y="44204"/>
              <a:ext cx="480140" cy="418911"/>
            </a:xfrm>
            <a:prstGeom prst="rect">
              <a:avLst/>
            </a:prstGeom>
            <a:ln w="12700" cap="flat">
              <a:noFill/>
              <a:miter lim="400000"/>
            </a:ln>
            <a:effectLst/>
          </p:spPr>
        </p:pic>
        <p:sp>
          <p:nvSpPr>
            <p:cNvPr id="248" name="Shape 248"/>
            <p:cNvSpPr/>
            <p:nvPr/>
          </p:nvSpPr>
          <p:spPr>
            <a:xfrm>
              <a:off x="188425" y="16"/>
              <a:ext cx="360702"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L</a:t>
              </a:r>
            </a:p>
          </p:txBody>
        </p:sp>
      </p:grpSp>
      <p:grpSp>
        <p:nvGrpSpPr>
          <p:cNvPr id="252" name="Group 252"/>
          <p:cNvGrpSpPr/>
          <p:nvPr/>
        </p:nvGrpSpPr>
        <p:grpSpPr>
          <a:xfrm>
            <a:off x="656239" y="4999757"/>
            <a:ext cx="633747" cy="636523"/>
            <a:chOff x="0" y="0"/>
            <a:chExt cx="633745" cy="636522"/>
          </a:xfrm>
        </p:grpSpPr>
        <p:pic>
          <p:nvPicPr>
            <p:cNvPr id="250" name="image.png"/>
            <p:cNvPicPr>
              <a:picLocks noChangeAspect="1"/>
            </p:cNvPicPr>
            <p:nvPr/>
          </p:nvPicPr>
          <p:blipFill>
            <a:blip r:embed="rId4">
              <a:extLst/>
            </a:blip>
            <a:stretch>
              <a:fillRect/>
            </a:stretch>
          </p:blipFill>
          <p:spPr>
            <a:xfrm rot="13611434">
              <a:off x="77053" y="108736"/>
              <a:ext cx="479639" cy="419051"/>
            </a:xfrm>
            <a:prstGeom prst="rect">
              <a:avLst/>
            </a:prstGeom>
            <a:ln w="12700" cap="flat">
              <a:noFill/>
              <a:miter lim="400000"/>
            </a:ln>
            <a:effectLst/>
          </p:spPr>
        </p:pic>
        <p:sp>
          <p:nvSpPr>
            <p:cNvPr id="251" name="Shape 251"/>
            <p:cNvSpPr/>
            <p:nvPr/>
          </p:nvSpPr>
          <p:spPr>
            <a:xfrm>
              <a:off x="254527" y="8805"/>
              <a:ext cx="36082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255" name="Group 255"/>
          <p:cNvGrpSpPr/>
          <p:nvPr/>
        </p:nvGrpSpPr>
        <p:grpSpPr>
          <a:xfrm>
            <a:off x="3186112" y="2320924"/>
            <a:ext cx="574676" cy="604953"/>
            <a:chOff x="0" y="0"/>
            <a:chExt cx="574675" cy="604951"/>
          </a:xfrm>
        </p:grpSpPr>
        <p:pic>
          <p:nvPicPr>
            <p:cNvPr id="253" name="image.png"/>
            <p:cNvPicPr>
              <a:picLocks noChangeAspect="1"/>
            </p:cNvPicPr>
            <p:nvPr/>
          </p:nvPicPr>
          <p:blipFill>
            <a:blip r:embed="rId5">
              <a:extLst/>
            </a:blip>
            <a:stretch>
              <a:fillRect/>
            </a:stretch>
          </p:blipFill>
          <p:spPr>
            <a:xfrm rot="10800000">
              <a:off x="34773" y="-1"/>
              <a:ext cx="539902" cy="538621"/>
            </a:xfrm>
            <a:prstGeom prst="rect">
              <a:avLst/>
            </a:prstGeom>
            <a:ln w="12700" cap="flat">
              <a:noFill/>
              <a:miter lim="400000"/>
            </a:ln>
            <a:effectLst/>
          </p:spPr>
        </p:pic>
        <p:sp>
          <p:nvSpPr>
            <p:cNvPr id="254" name="Shape 254"/>
            <p:cNvSpPr/>
            <p:nvPr/>
          </p:nvSpPr>
          <p:spPr>
            <a:xfrm>
              <a:off x="0" y="167882"/>
              <a:ext cx="360195"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grpSp>
        <p:nvGrpSpPr>
          <p:cNvPr id="258" name="Group 258"/>
          <p:cNvGrpSpPr/>
          <p:nvPr/>
        </p:nvGrpSpPr>
        <p:grpSpPr>
          <a:xfrm>
            <a:off x="3797526" y="2154823"/>
            <a:ext cx="756785" cy="756922"/>
            <a:chOff x="0" y="0"/>
            <a:chExt cx="756784" cy="756920"/>
          </a:xfrm>
        </p:grpSpPr>
        <p:pic>
          <p:nvPicPr>
            <p:cNvPr id="256" name="image.png"/>
            <p:cNvPicPr>
              <a:picLocks noChangeAspect="1"/>
            </p:cNvPicPr>
            <p:nvPr/>
          </p:nvPicPr>
          <p:blipFill>
            <a:blip r:embed="rId5">
              <a:extLst/>
            </a:blip>
            <a:stretch>
              <a:fillRect/>
            </a:stretch>
          </p:blipFill>
          <p:spPr>
            <a:xfrm rot="7712689">
              <a:off x="108883" y="109378"/>
              <a:ext cx="539019" cy="538164"/>
            </a:xfrm>
            <a:prstGeom prst="rect">
              <a:avLst/>
            </a:prstGeom>
            <a:ln w="12700" cap="flat">
              <a:noFill/>
              <a:miter lim="400000"/>
            </a:ln>
            <a:effectLst/>
          </p:spPr>
        </p:pic>
        <p:sp>
          <p:nvSpPr>
            <p:cNvPr id="257" name="Shape 257"/>
            <p:cNvSpPr/>
            <p:nvPr/>
          </p:nvSpPr>
          <p:spPr>
            <a:xfrm>
              <a:off x="198875" y="308243"/>
              <a:ext cx="359036"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sp>
        <p:nvSpPr>
          <p:cNvPr id="259" name="Shape 259"/>
          <p:cNvSpPr>
            <a:spLocks noGrp="1"/>
          </p:cNvSpPr>
          <p:nvPr>
            <p:ph type="title" idx="4294967295"/>
          </p:nvPr>
        </p:nvSpPr>
        <p:spPr>
          <a:xfrm>
            <a:off x="457200" y="274637"/>
            <a:ext cx="8229600" cy="792163"/>
          </a:xfrm>
          <a:prstGeom prst="rect">
            <a:avLst/>
          </a:prstGeom>
        </p:spPr>
        <p:txBody>
          <a:bodyPr>
            <a:normAutofit/>
          </a:bodyPr>
          <a:lstStyle>
            <a:lvl1pPr>
              <a:defRPr b="1"/>
            </a:lvl1pPr>
          </a:lstStyle>
          <a:p>
            <a:r>
              <a:t>Backcourt Throw-in</a:t>
            </a:r>
          </a:p>
        </p:txBody>
      </p:sp>
      <p:sp>
        <p:nvSpPr>
          <p:cNvPr id="260" name="Shape 260"/>
          <p:cNvSpPr/>
          <p:nvPr/>
        </p:nvSpPr>
        <p:spPr>
          <a:xfrm>
            <a:off x="879475" y="5943600"/>
            <a:ext cx="7350125" cy="61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00"/>
                </a:solidFill>
              </a:defRPr>
            </a:lvl1pPr>
          </a:lstStyle>
          <a:p>
            <a:r>
              <a:t>Reminder: Box-in (physically and/or visually) players on all throw-ins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5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4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3" animBg="1" advAuto="0"/>
      <p:bldP spid="244" grpId="4" animBg="1" advAuto="0"/>
      <p:bldP spid="252" grpId="1" animBg="1" advAuto="0"/>
      <p:bldP spid="258"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jpeg" descr="fiba court 300.jpg"/>
          <p:cNvPicPr>
            <a:picLocks noChangeAspect="1"/>
          </p:cNvPicPr>
          <p:nvPr/>
        </p:nvPicPr>
        <p:blipFill>
          <a:blip r:embed="rId2">
            <a:extLst/>
          </a:blip>
          <a:stretch>
            <a:fillRect/>
          </a:stretch>
        </p:blipFill>
        <p:spPr>
          <a:xfrm>
            <a:off x="279400" y="1295400"/>
            <a:ext cx="8577263" cy="4953000"/>
          </a:xfrm>
          <a:prstGeom prst="rect">
            <a:avLst/>
          </a:prstGeom>
          <a:ln w="12700">
            <a:miter lim="400000"/>
          </a:ln>
        </p:spPr>
      </p:pic>
      <p:sp>
        <p:nvSpPr>
          <p:cNvPr id="263" name="Shape 263"/>
          <p:cNvSpPr/>
          <p:nvPr/>
        </p:nvSpPr>
        <p:spPr>
          <a:xfrm>
            <a:off x="4716462" y="2924175"/>
            <a:ext cx="287972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Old Direction of play</a:t>
            </a:r>
          </a:p>
        </p:txBody>
      </p:sp>
      <p:sp>
        <p:nvSpPr>
          <p:cNvPr id="264" name="Shape 264"/>
          <p:cNvSpPr/>
          <p:nvPr/>
        </p:nvSpPr>
        <p:spPr>
          <a:xfrm flipH="1">
            <a:off x="4787900" y="2492375"/>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65" name="Shape 265"/>
          <p:cNvSpPr/>
          <p:nvPr/>
        </p:nvSpPr>
        <p:spPr>
          <a:xfrm>
            <a:off x="4859337" y="4365625"/>
            <a:ext cx="1081088" cy="431800"/>
          </a:xfrm>
          <a:prstGeom prst="rightArrow">
            <a:avLst>
              <a:gd name="adj1" fmla="val 50000"/>
              <a:gd name="adj2" fmla="val 50004"/>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66" name="Shape 266"/>
          <p:cNvSpPr/>
          <p:nvPr/>
        </p:nvSpPr>
        <p:spPr>
          <a:xfrm>
            <a:off x="4716462" y="4813300"/>
            <a:ext cx="287972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New Direction of play</a:t>
            </a:r>
          </a:p>
        </p:txBody>
      </p:sp>
      <p:sp>
        <p:nvSpPr>
          <p:cNvPr id="267" name="Shape 267"/>
          <p:cNvSpPr/>
          <p:nvPr/>
        </p:nvSpPr>
        <p:spPr>
          <a:xfrm>
            <a:off x="852487" y="2576512"/>
            <a:ext cx="1728788"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vl1pPr>
          </a:lstStyle>
          <a:p>
            <a:r>
              <a:t>Throw-in spot</a:t>
            </a:r>
          </a:p>
        </p:txBody>
      </p:sp>
      <p:pic>
        <p:nvPicPr>
          <p:cNvPr id="268" name="bball4.png" descr="bball4"/>
          <p:cNvPicPr>
            <a:picLocks noChangeAspect="1"/>
          </p:cNvPicPr>
          <p:nvPr/>
        </p:nvPicPr>
        <p:blipFill>
          <a:blip r:embed="rId3">
            <a:extLst/>
          </a:blip>
          <a:stretch>
            <a:fillRect/>
          </a:stretch>
        </p:blipFill>
        <p:spPr>
          <a:xfrm>
            <a:off x="542925" y="2614612"/>
            <a:ext cx="215900" cy="209551"/>
          </a:xfrm>
          <a:prstGeom prst="rect">
            <a:avLst/>
          </a:prstGeom>
          <a:ln w="12700">
            <a:miter lim="400000"/>
          </a:ln>
        </p:spPr>
      </p:pic>
      <p:grpSp>
        <p:nvGrpSpPr>
          <p:cNvPr id="271" name="Group 271"/>
          <p:cNvGrpSpPr/>
          <p:nvPr/>
        </p:nvGrpSpPr>
        <p:grpSpPr>
          <a:xfrm>
            <a:off x="279548" y="4383070"/>
            <a:ext cx="549127" cy="507321"/>
            <a:chOff x="0" y="0"/>
            <a:chExt cx="549126" cy="507319"/>
          </a:xfrm>
        </p:grpSpPr>
        <p:pic>
          <p:nvPicPr>
            <p:cNvPr id="269" name="image.png"/>
            <p:cNvPicPr>
              <a:picLocks noChangeAspect="1"/>
            </p:cNvPicPr>
            <p:nvPr/>
          </p:nvPicPr>
          <p:blipFill>
            <a:blip r:embed="rId4">
              <a:extLst/>
            </a:blip>
            <a:stretch>
              <a:fillRect/>
            </a:stretch>
          </p:blipFill>
          <p:spPr>
            <a:xfrm rot="15967784">
              <a:off x="-14888" y="44204"/>
              <a:ext cx="480140" cy="418911"/>
            </a:xfrm>
            <a:prstGeom prst="rect">
              <a:avLst/>
            </a:prstGeom>
            <a:ln w="12700" cap="flat">
              <a:noFill/>
              <a:miter lim="400000"/>
            </a:ln>
            <a:effectLst/>
          </p:spPr>
        </p:pic>
        <p:sp>
          <p:nvSpPr>
            <p:cNvPr id="270" name="Shape 270"/>
            <p:cNvSpPr/>
            <p:nvPr/>
          </p:nvSpPr>
          <p:spPr>
            <a:xfrm>
              <a:off x="188425" y="16"/>
              <a:ext cx="360702"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L</a:t>
              </a:r>
            </a:p>
          </p:txBody>
        </p:sp>
      </p:grpSp>
      <p:grpSp>
        <p:nvGrpSpPr>
          <p:cNvPr id="274" name="Group 274"/>
          <p:cNvGrpSpPr/>
          <p:nvPr/>
        </p:nvGrpSpPr>
        <p:grpSpPr>
          <a:xfrm>
            <a:off x="213326" y="4352057"/>
            <a:ext cx="633747" cy="636523"/>
            <a:chOff x="0" y="0"/>
            <a:chExt cx="633745" cy="636522"/>
          </a:xfrm>
        </p:grpSpPr>
        <p:pic>
          <p:nvPicPr>
            <p:cNvPr id="272" name="image.png"/>
            <p:cNvPicPr>
              <a:picLocks noChangeAspect="1"/>
            </p:cNvPicPr>
            <p:nvPr/>
          </p:nvPicPr>
          <p:blipFill>
            <a:blip r:embed="rId4">
              <a:extLst/>
            </a:blip>
            <a:stretch>
              <a:fillRect/>
            </a:stretch>
          </p:blipFill>
          <p:spPr>
            <a:xfrm rot="13611434">
              <a:off x="77053" y="108736"/>
              <a:ext cx="479639" cy="419051"/>
            </a:xfrm>
            <a:prstGeom prst="rect">
              <a:avLst/>
            </a:prstGeom>
            <a:ln w="12700" cap="flat">
              <a:noFill/>
              <a:miter lim="400000"/>
            </a:ln>
            <a:effectLst/>
          </p:spPr>
        </p:pic>
        <p:sp>
          <p:nvSpPr>
            <p:cNvPr id="273" name="Shape 273"/>
            <p:cNvSpPr/>
            <p:nvPr/>
          </p:nvSpPr>
          <p:spPr>
            <a:xfrm>
              <a:off x="254527" y="8805"/>
              <a:ext cx="36082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277" name="Group 277"/>
          <p:cNvGrpSpPr/>
          <p:nvPr/>
        </p:nvGrpSpPr>
        <p:grpSpPr>
          <a:xfrm>
            <a:off x="2913062" y="2341562"/>
            <a:ext cx="574676" cy="604952"/>
            <a:chOff x="0" y="0"/>
            <a:chExt cx="574675" cy="604951"/>
          </a:xfrm>
        </p:grpSpPr>
        <p:pic>
          <p:nvPicPr>
            <p:cNvPr id="275" name="image.png"/>
            <p:cNvPicPr>
              <a:picLocks noChangeAspect="1"/>
            </p:cNvPicPr>
            <p:nvPr/>
          </p:nvPicPr>
          <p:blipFill>
            <a:blip r:embed="rId5">
              <a:extLst/>
            </a:blip>
            <a:stretch>
              <a:fillRect/>
            </a:stretch>
          </p:blipFill>
          <p:spPr>
            <a:xfrm rot="10800000">
              <a:off x="34773" y="-1"/>
              <a:ext cx="539902" cy="538621"/>
            </a:xfrm>
            <a:prstGeom prst="rect">
              <a:avLst/>
            </a:prstGeom>
            <a:ln w="12700" cap="flat">
              <a:noFill/>
              <a:miter lim="400000"/>
            </a:ln>
            <a:effectLst/>
          </p:spPr>
        </p:pic>
        <p:sp>
          <p:nvSpPr>
            <p:cNvPr id="276" name="Shape 276"/>
            <p:cNvSpPr/>
            <p:nvPr/>
          </p:nvSpPr>
          <p:spPr>
            <a:xfrm>
              <a:off x="0" y="167882"/>
              <a:ext cx="360195"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grpSp>
        <p:nvGrpSpPr>
          <p:cNvPr id="280" name="Group 280"/>
          <p:cNvGrpSpPr/>
          <p:nvPr/>
        </p:nvGrpSpPr>
        <p:grpSpPr>
          <a:xfrm>
            <a:off x="3706808" y="2068745"/>
            <a:ext cx="758834" cy="758924"/>
            <a:chOff x="0" y="0"/>
            <a:chExt cx="758833" cy="758923"/>
          </a:xfrm>
        </p:grpSpPr>
        <p:pic>
          <p:nvPicPr>
            <p:cNvPr id="278" name="image.png"/>
            <p:cNvPicPr>
              <a:picLocks noChangeAspect="1"/>
            </p:cNvPicPr>
            <p:nvPr/>
          </p:nvPicPr>
          <p:blipFill>
            <a:blip r:embed="rId5">
              <a:extLst/>
            </a:blip>
            <a:stretch>
              <a:fillRect/>
            </a:stretch>
          </p:blipFill>
          <p:spPr>
            <a:xfrm rot="7712689">
              <a:off x="109260" y="109586"/>
              <a:ext cx="540314" cy="539751"/>
            </a:xfrm>
            <a:prstGeom prst="rect">
              <a:avLst/>
            </a:prstGeom>
            <a:ln w="12700" cap="flat">
              <a:noFill/>
              <a:miter lim="400000"/>
            </a:ln>
            <a:effectLst/>
          </p:spPr>
        </p:pic>
        <p:sp>
          <p:nvSpPr>
            <p:cNvPr id="279" name="Shape 279"/>
            <p:cNvSpPr/>
            <p:nvPr/>
          </p:nvSpPr>
          <p:spPr>
            <a:xfrm>
              <a:off x="199370" y="309076"/>
              <a:ext cx="360095"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sp>
        <p:nvSpPr>
          <p:cNvPr id="281" name="Shape 281"/>
          <p:cNvSpPr/>
          <p:nvPr/>
        </p:nvSpPr>
        <p:spPr>
          <a:xfrm flipV="1">
            <a:off x="647700" y="2886075"/>
            <a:ext cx="6350" cy="1474788"/>
          </a:xfrm>
          <a:prstGeom prst="line">
            <a:avLst/>
          </a:prstGeom>
          <a:ln w="25400">
            <a:solidFill>
              <a:srgbClr val="000000"/>
            </a:solidFill>
            <a:prstDash val="sysDash"/>
            <a:tailEnd type="triangle"/>
          </a:ln>
        </p:spPr>
        <p:txBody>
          <a:bodyPr lIns="45719" rIns="45719"/>
          <a:lstStyle/>
          <a:p>
            <a:endParaRPr/>
          </a:p>
        </p:txBody>
      </p:sp>
      <p:grpSp>
        <p:nvGrpSpPr>
          <p:cNvPr id="284" name="Group 284"/>
          <p:cNvGrpSpPr/>
          <p:nvPr/>
        </p:nvGrpSpPr>
        <p:grpSpPr>
          <a:xfrm>
            <a:off x="898525" y="4600575"/>
            <a:ext cx="2676525" cy="1338263"/>
            <a:chOff x="0" y="0"/>
            <a:chExt cx="2676525" cy="1338262"/>
          </a:xfrm>
        </p:grpSpPr>
        <p:sp>
          <p:nvSpPr>
            <p:cNvPr id="282" name="Shape 282"/>
            <p:cNvSpPr/>
            <p:nvPr/>
          </p:nvSpPr>
          <p:spPr>
            <a:xfrm>
              <a:off x="0" y="0"/>
              <a:ext cx="2676525" cy="1338263"/>
            </a:xfrm>
            <a:prstGeom prst="rect">
              <a:avLst/>
            </a:prstGeom>
            <a:solidFill>
              <a:srgbClr val="000000"/>
            </a:solidFill>
            <a:ln w="25400" cap="flat">
              <a:solidFill>
                <a:srgbClr val="89A4A7"/>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83" name="Shape 283"/>
            <p:cNvSpPr/>
            <p:nvPr/>
          </p:nvSpPr>
          <p:spPr>
            <a:xfrm>
              <a:off x="40344" y="105774"/>
              <a:ext cx="2483188" cy="11507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b="1">
                  <a:solidFill>
                    <a:srgbClr val="FFFFFF"/>
                  </a:solidFill>
                </a:defRPr>
              </a:lvl1pPr>
            </a:lstStyle>
            <a:p>
              <a:r>
                <a:t>Trail may bounce ball across endline if there is no backcourt pressure</a:t>
              </a:r>
            </a:p>
          </p:txBody>
        </p:sp>
      </p:grpSp>
      <p:sp>
        <p:nvSpPr>
          <p:cNvPr id="285" name="Shape 285"/>
          <p:cNvSpPr>
            <a:spLocks noGrp="1"/>
          </p:cNvSpPr>
          <p:nvPr>
            <p:ph type="title" idx="4294967295"/>
          </p:nvPr>
        </p:nvSpPr>
        <p:spPr>
          <a:xfrm>
            <a:off x="457200" y="274637"/>
            <a:ext cx="8229600" cy="792163"/>
          </a:xfrm>
          <a:prstGeom prst="rect">
            <a:avLst/>
          </a:prstGeom>
        </p:spPr>
        <p:txBody>
          <a:bodyPr>
            <a:normAutofit/>
          </a:bodyPr>
          <a:lstStyle>
            <a:lvl1pPr>
              <a:defRPr b="1"/>
            </a:lvl1pPr>
          </a:lstStyle>
          <a:p>
            <a:r>
              <a:t>Backcourt Throw-in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8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6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66"/>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grpId="5" nodeType="afterEffect">
                                  <p:stCondLst>
                                    <p:cond delay="0"/>
                                  </p:stCondLst>
                                  <p:iterate>
                                    <p:tmAbs val="0"/>
                                  </p:iterate>
                                  <p:childTnLst>
                                    <p:set>
                                      <p:cBhvr>
                                        <p:cTn id="18" fill="hold">
                                          <p:stCondLst>
                                            <p:cond delay="0"/>
                                          </p:stCondLst>
                                        </p:cTn>
                                        <p:tgtEl>
                                          <p:spTgt spid="27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6" nodeType="afterEffect">
                                  <p:stCondLst>
                                    <p:cond delay="0"/>
                                  </p:stCondLst>
                                  <p:iterate>
                                    <p:tmAbs val="0"/>
                                  </p:iterate>
                                  <p:childTnLst>
                                    <p:set>
                                      <p:cBhvr>
                                        <p:cTn id="21" fill="hold"/>
                                        <p:tgtEl>
                                          <p:spTgt spid="28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7" nodeType="afterEffect">
                                  <p:stCondLst>
                                    <p:cond delay="0"/>
                                  </p:stCondLst>
                                  <p:iterate>
                                    <p:tmAbs val="0"/>
                                  </p:iterate>
                                  <p:childTnLst>
                                    <p:set>
                                      <p:cBhvr>
                                        <p:cTn id="24" fill="hold"/>
                                        <p:tgtEl>
                                          <p:spTgt spid="281"/>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8" nodeType="afterEffect">
                                  <p:stCondLst>
                                    <p:cond delay="0"/>
                                  </p:stCondLst>
                                  <p:iterate>
                                    <p:tmAbs val="0"/>
                                  </p:iterate>
                                  <p:childTnLst>
                                    <p:set>
                                      <p:cBhvr>
                                        <p:cTn id="27" fill="hold">
                                          <p:stCondLst>
                                            <p:cond delay="0"/>
                                          </p:stCondLst>
                                        </p:cTn>
                                        <p:tgtEl>
                                          <p:spTgt spid="264"/>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9" nodeType="afterEffect">
                                  <p:stCondLst>
                                    <p:cond delay="0"/>
                                  </p:stCondLst>
                                  <p:iterate>
                                    <p:tmAbs val="0"/>
                                  </p:iterate>
                                  <p:childTnLst>
                                    <p:set>
                                      <p:cBhvr>
                                        <p:cTn id="30" fill="hold">
                                          <p:stCondLst>
                                            <p:cond delay="0"/>
                                          </p:stCondLst>
                                        </p:cTn>
                                        <p:tgtEl>
                                          <p:spTgt spid="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9" animBg="1" advAuto="0"/>
      <p:bldP spid="264" grpId="8" animBg="1" advAuto="0"/>
      <p:bldP spid="265" grpId="3" animBg="1" advAuto="0"/>
      <p:bldP spid="266" grpId="4" animBg="1" advAuto="0"/>
      <p:bldP spid="274" grpId="1" animBg="1" advAuto="0"/>
      <p:bldP spid="277" grpId="5" animBg="1" advAuto="0"/>
      <p:bldP spid="280" grpId="2" animBg="1" advAuto="0"/>
      <p:bldP spid="281" grpId="7" animBg="1" advAuto="0"/>
      <p:bldP spid="284" grpId="6"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image.jpeg" descr="fiba court 300.jpg"/>
          <p:cNvPicPr>
            <a:picLocks noChangeAspect="1"/>
          </p:cNvPicPr>
          <p:nvPr/>
        </p:nvPicPr>
        <p:blipFill>
          <a:blip r:embed="rId2">
            <a:extLst/>
          </a:blip>
          <a:stretch>
            <a:fillRect/>
          </a:stretch>
        </p:blipFill>
        <p:spPr>
          <a:xfrm>
            <a:off x="279400" y="1295400"/>
            <a:ext cx="8577263" cy="4953000"/>
          </a:xfrm>
          <a:prstGeom prst="rect">
            <a:avLst/>
          </a:prstGeom>
          <a:ln w="12700">
            <a:miter lim="400000"/>
          </a:ln>
        </p:spPr>
      </p:pic>
      <p:sp>
        <p:nvSpPr>
          <p:cNvPr id="288" name="Shape 288"/>
          <p:cNvSpPr/>
          <p:nvPr/>
        </p:nvSpPr>
        <p:spPr>
          <a:xfrm>
            <a:off x="4716462" y="2924175"/>
            <a:ext cx="2879726"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Old Direction of play</a:t>
            </a:r>
          </a:p>
        </p:txBody>
      </p:sp>
      <p:sp>
        <p:nvSpPr>
          <p:cNvPr id="289" name="Shape 289"/>
          <p:cNvSpPr/>
          <p:nvPr/>
        </p:nvSpPr>
        <p:spPr>
          <a:xfrm flipH="1">
            <a:off x="4787900" y="2492375"/>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90" name="Shape 290"/>
          <p:cNvSpPr/>
          <p:nvPr/>
        </p:nvSpPr>
        <p:spPr>
          <a:xfrm>
            <a:off x="4859337" y="3354387"/>
            <a:ext cx="1081088" cy="431801"/>
          </a:xfrm>
          <a:prstGeom prst="rightArrow">
            <a:avLst>
              <a:gd name="adj1" fmla="val 50000"/>
              <a:gd name="adj2" fmla="val 50004"/>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91" name="Shape 291"/>
          <p:cNvSpPr/>
          <p:nvPr/>
        </p:nvSpPr>
        <p:spPr>
          <a:xfrm>
            <a:off x="4838700" y="3792537"/>
            <a:ext cx="2881313"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New Direction of play</a:t>
            </a:r>
          </a:p>
        </p:txBody>
      </p:sp>
      <p:sp>
        <p:nvSpPr>
          <p:cNvPr id="292" name="Shape 292"/>
          <p:cNvSpPr/>
          <p:nvPr/>
        </p:nvSpPr>
        <p:spPr>
          <a:xfrm>
            <a:off x="852487" y="2576512"/>
            <a:ext cx="1728788"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vl1pPr>
          </a:lstStyle>
          <a:p>
            <a:r>
              <a:t>Throw-in spot</a:t>
            </a:r>
          </a:p>
        </p:txBody>
      </p:sp>
      <p:pic>
        <p:nvPicPr>
          <p:cNvPr id="293" name="bball4.png" descr="bball4"/>
          <p:cNvPicPr>
            <a:picLocks noChangeAspect="1"/>
          </p:cNvPicPr>
          <p:nvPr/>
        </p:nvPicPr>
        <p:blipFill>
          <a:blip r:embed="rId3">
            <a:extLst/>
          </a:blip>
          <a:stretch>
            <a:fillRect/>
          </a:stretch>
        </p:blipFill>
        <p:spPr>
          <a:xfrm>
            <a:off x="542925" y="2614612"/>
            <a:ext cx="215900" cy="209551"/>
          </a:xfrm>
          <a:prstGeom prst="rect">
            <a:avLst/>
          </a:prstGeom>
          <a:ln w="12700">
            <a:miter lim="400000"/>
          </a:ln>
        </p:spPr>
      </p:pic>
      <p:grpSp>
        <p:nvGrpSpPr>
          <p:cNvPr id="296" name="Group 296"/>
          <p:cNvGrpSpPr/>
          <p:nvPr/>
        </p:nvGrpSpPr>
        <p:grpSpPr>
          <a:xfrm>
            <a:off x="279548" y="4383070"/>
            <a:ext cx="549127" cy="507321"/>
            <a:chOff x="0" y="0"/>
            <a:chExt cx="549126" cy="507319"/>
          </a:xfrm>
        </p:grpSpPr>
        <p:pic>
          <p:nvPicPr>
            <p:cNvPr id="294" name="image.png"/>
            <p:cNvPicPr>
              <a:picLocks noChangeAspect="1"/>
            </p:cNvPicPr>
            <p:nvPr/>
          </p:nvPicPr>
          <p:blipFill>
            <a:blip r:embed="rId4">
              <a:extLst/>
            </a:blip>
            <a:stretch>
              <a:fillRect/>
            </a:stretch>
          </p:blipFill>
          <p:spPr>
            <a:xfrm rot="15967784">
              <a:off x="-14888" y="44204"/>
              <a:ext cx="480140" cy="418911"/>
            </a:xfrm>
            <a:prstGeom prst="rect">
              <a:avLst/>
            </a:prstGeom>
            <a:ln w="12700" cap="flat">
              <a:noFill/>
              <a:miter lim="400000"/>
            </a:ln>
            <a:effectLst/>
          </p:spPr>
        </p:pic>
        <p:sp>
          <p:nvSpPr>
            <p:cNvPr id="295" name="Shape 295"/>
            <p:cNvSpPr/>
            <p:nvPr/>
          </p:nvSpPr>
          <p:spPr>
            <a:xfrm>
              <a:off x="188425" y="16"/>
              <a:ext cx="360702"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L</a:t>
              </a:r>
            </a:p>
          </p:txBody>
        </p:sp>
      </p:grpSp>
      <p:grpSp>
        <p:nvGrpSpPr>
          <p:cNvPr id="299" name="Group 299"/>
          <p:cNvGrpSpPr/>
          <p:nvPr/>
        </p:nvGrpSpPr>
        <p:grpSpPr>
          <a:xfrm>
            <a:off x="179918" y="1942262"/>
            <a:ext cx="626604" cy="663675"/>
            <a:chOff x="0" y="0"/>
            <a:chExt cx="626602" cy="663674"/>
          </a:xfrm>
        </p:grpSpPr>
        <p:pic>
          <p:nvPicPr>
            <p:cNvPr id="297" name="image.png"/>
            <p:cNvPicPr>
              <a:picLocks noChangeAspect="1"/>
            </p:cNvPicPr>
            <p:nvPr/>
          </p:nvPicPr>
          <p:blipFill>
            <a:blip r:embed="rId4">
              <a:extLst/>
            </a:blip>
            <a:stretch>
              <a:fillRect/>
            </a:stretch>
          </p:blipFill>
          <p:spPr>
            <a:xfrm rot="18535499">
              <a:off x="73231" y="109144"/>
              <a:ext cx="480140" cy="417665"/>
            </a:xfrm>
            <a:prstGeom prst="rect">
              <a:avLst/>
            </a:prstGeom>
            <a:ln w="12700" cap="flat">
              <a:noFill/>
              <a:miter lim="400000"/>
            </a:ln>
            <a:effectLst/>
          </p:spPr>
        </p:pic>
        <p:sp>
          <p:nvSpPr>
            <p:cNvPr id="298" name="Shape 298"/>
            <p:cNvSpPr/>
            <p:nvPr/>
          </p:nvSpPr>
          <p:spPr>
            <a:xfrm>
              <a:off x="252428" y="226606"/>
              <a:ext cx="360268"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302" name="Group 302"/>
          <p:cNvGrpSpPr/>
          <p:nvPr/>
        </p:nvGrpSpPr>
        <p:grpSpPr>
          <a:xfrm>
            <a:off x="2913062" y="2341562"/>
            <a:ext cx="574676" cy="604952"/>
            <a:chOff x="0" y="0"/>
            <a:chExt cx="574675" cy="604951"/>
          </a:xfrm>
        </p:grpSpPr>
        <p:pic>
          <p:nvPicPr>
            <p:cNvPr id="300" name="image.png"/>
            <p:cNvPicPr>
              <a:picLocks noChangeAspect="1"/>
            </p:cNvPicPr>
            <p:nvPr/>
          </p:nvPicPr>
          <p:blipFill>
            <a:blip r:embed="rId5">
              <a:extLst/>
            </a:blip>
            <a:stretch>
              <a:fillRect/>
            </a:stretch>
          </p:blipFill>
          <p:spPr>
            <a:xfrm rot="10800000">
              <a:off x="34773" y="-1"/>
              <a:ext cx="539902" cy="538621"/>
            </a:xfrm>
            <a:prstGeom prst="rect">
              <a:avLst/>
            </a:prstGeom>
            <a:ln w="12700" cap="flat">
              <a:noFill/>
              <a:miter lim="400000"/>
            </a:ln>
            <a:effectLst/>
          </p:spPr>
        </p:pic>
        <p:sp>
          <p:nvSpPr>
            <p:cNvPr id="301" name="Shape 301"/>
            <p:cNvSpPr/>
            <p:nvPr/>
          </p:nvSpPr>
          <p:spPr>
            <a:xfrm>
              <a:off x="0" y="167882"/>
              <a:ext cx="360195"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grpSp>
        <p:nvGrpSpPr>
          <p:cNvPr id="305" name="Group 305"/>
          <p:cNvGrpSpPr/>
          <p:nvPr/>
        </p:nvGrpSpPr>
        <p:grpSpPr>
          <a:xfrm>
            <a:off x="2803510" y="5075237"/>
            <a:ext cx="758855" cy="839552"/>
            <a:chOff x="0" y="0"/>
            <a:chExt cx="758853" cy="839551"/>
          </a:xfrm>
        </p:grpSpPr>
        <p:pic>
          <p:nvPicPr>
            <p:cNvPr id="303" name="image.png"/>
            <p:cNvPicPr>
              <a:picLocks noChangeAspect="1"/>
            </p:cNvPicPr>
            <p:nvPr/>
          </p:nvPicPr>
          <p:blipFill>
            <a:blip r:embed="rId5">
              <a:extLst/>
            </a:blip>
            <a:stretch>
              <a:fillRect/>
            </a:stretch>
          </p:blipFill>
          <p:spPr>
            <a:xfrm rot="18512688">
              <a:off x="109254" y="190202"/>
              <a:ext cx="540346" cy="539751"/>
            </a:xfrm>
            <a:prstGeom prst="rect">
              <a:avLst/>
            </a:prstGeom>
            <a:ln w="12700" cap="flat">
              <a:noFill/>
              <a:miter lim="400000"/>
            </a:ln>
            <a:effectLst/>
          </p:spPr>
        </p:pic>
        <p:sp>
          <p:nvSpPr>
            <p:cNvPr id="304" name="Shape 304"/>
            <p:cNvSpPr/>
            <p:nvPr/>
          </p:nvSpPr>
          <p:spPr>
            <a:xfrm>
              <a:off x="251524" y="0"/>
              <a:ext cx="32533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308" name="Group 308"/>
          <p:cNvGrpSpPr/>
          <p:nvPr/>
        </p:nvGrpSpPr>
        <p:grpSpPr>
          <a:xfrm>
            <a:off x="4752975" y="4637087"/>
            <a:ext cx="2676525" cy="1190626"/>
            <a:chOff x="0" y="0"/>
            <a:chExt cx="2676525" cy="1190625"/>
          </a:xfrm>
        </p:grpSpPr>
        <p:sp>
          <p:nvSpPr>
            <p:cNvPr id="306" name="Shape 306"/>
            <p:cNvSpPr/>
            <p:nvPr/>
          </p:nvSpPr>
          <p:spPr>
            <a:xfrm>
              <a:off x="0" y="-1"/>
              <a:ext cx="2676525" cy="1190627"/>
            </a:xfrm>
            <a:prstGeom prst="rect">
              <a:avLst/>
            </a:prstGeom>
            <a:solidFill>
              <a:srgbClr val="000000"/>
            </a:solidFill>
            <a:ln w="25400" cap="flat">
              <a:solidFill>
                <a:srgbClr val="89A4A7"/>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07" name="Shape 307"/>
            <p:cNvSpPr/>
            <p:nvPr/>
          </p:nvSpPr>
          <p:spPr>
            <a:xfrm>
              <a:off x="44091" y="133798"/>
              <a:ext cx="2483187" cy="884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b="1">
                  <a:solidFill>
                    <a:srgbClr val="FFFFFF"/>
                  </a:solidFill>
                </a:defRPr>
              </a:lvl1pPr>
            </a:lstStyle>
            <a:p>
              <a:r>
                <a:t>Officials rotate if there is backcourt pressure</a:t>
              </a:r>
            </a:p>
          </p:txBody>
        </p:sp>
      </p:grpSp>
      <p:sp>
        <p:nvSpPr>
          <p:cNvPr id="309" name="Shape 309"/>
          <p:cNvSpPr>
            <a:spLocks noGrp="1"/>
          </p:cNvSpPr>
          <p:nvPr>
            <p:ph type="title" idx="4294967295"/>
          </p:nvPr>
        </p:nvSpPr>
        <p:spPr>
          <a:xfrm>
            <a:off x="457200" y="274637"/>
            <a:ext cx="8229600" cy="792163"/>
          </a:xfrm>
          <a:prstGeom prst="rect">
            <a:avLst/>
          </a:prstGeom>
        </p:spPr>
        <p:txBody>
          <a:bodyPr>
            <a:normAutofit/>
          </a:bodyPr>
          <a:lstStyle>
            <a:lvl1pPr>
              <a:defRPr b="1"/>
            </a:lvl1pPr>
          </a:lstStyle>
          <a:p>
            <a:r>
              <a:t>Backcourt Throw-in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9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3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path" presetSubtype="0" fill="hold" nodeType="clickEffect">
                                  <p:stCondLst>
                                    <p:cond delay="0"/>
                                  </p:stCondLst>
                                  <p:childTnLst>
                                    <p:animMotion origin="layout" path="M 0.000000 0.000000 L -0.003132 -0.319440" pathEditMode="relative">
                                      <p:cBhvr>
                                        <p:cTn id="16" dur="2000" fill="hold"/>
                                        <p:tgtEl>
                                          <p:spTgt spid="296"/>
                                        </p:tgtEl>
                                        <p:attrNameLst>
                                          <p:attrName>ppt_x</p:attrName>
                                          <p:attrName>ppt_y</p:attrName>
                                        </p:attrNameLst>
                                      </p:cBhvr>
                                    </p:animMotion>
                                  </p:childTnLst>
                                </p:cTn>
                              </p:par>
                            </p:childTnLst>
                          </p:cTn>
                        </p:par>
                        <p:par>
                          <p:cTn id="17" fill="hold">
                            <p:stCondLst>
                              <p:cond delay="0"/>
                            </p:stCondLst>
                            <p:childTnLst>
                              <p:par>
                                <p:cTn id="18" presetID="-1" presetClass="path" presetSubtype="0" fill="hold" nodeType="withEffect">
                                  <p:stCondLst>
                                    <p:cond delay="0"/>
                                  </p:stCondLst>
                                  <p:childTnLst>
                                    <p:animMotion origin="layout" path="M 0.000000 0.000000 L 0.000000 0.368289" pathEditMode="relative">
                                      <p:cBhvr>
                                        <p:cTn id="19" dur="2000" fill="hold"/>
                                        <p:tgtEl>
                                          <p:spTgt spid="302"/>
                                        </p:tgtEl>
                                        <p:attrNameLst>
                                          <p:attrName>ppt_x</p:attrName>
                                          <p:attrName>ppt_y</p:attrName>
                                        </p:attrNameLst>
                                      </p:cBhvr>
                                    </p:animMotion>
                                  </p:childTnLst>
                                </p:cTn>
                              </p:par>
                            </p:childTnLst>
                          </p:cTn>
                        </p:par>
                        <p:par>
                          <p:cTn id="20" fill="hold">
                            <p:stCondLst>
                              <p:cond delay="2000"/>
                            </p:stCondLst>
                            <p:childTnLst>
                              <p:par>
                                <p:cTn id="21" presetID="1" presetClass="exit" presetSubtype="0" fill="hold" grpId="6" nodeType="afterEffect">
                                  <p:stCondLst>
                                    <p:cond delay="0"/>
                                  </p:stCondLst>
                                  <p:iterate>
                                    <p:tmAbs val="0"/>
                                  </p:iterate>
                                  <p:childTnLst>
                                    <p:set>
                                      <p:cBhvr>
                                        <p:cTn id="22" fill="hold">
                                          <p:stCondLst>
                                            <p:cond delay="0"/>
                                          </p:stCondLst>
                                        </p:cTn>
                                        <p:tgtEl>
                                          <p:spTgt spid="289"/>
                                        </p:tgtEl>
                                        <p:attrNameLst>
                                          <p:attrName>style.visibility</p:attrName>
                                        </p:attrNameLst>
                                      </p:cBhvr>
                                      <p:to>
                                        <p:strVal val="hidden"/>
                                      </p:to>
                                    </p:set>
                                  </p:childTnLst>
                                </p:cTn>
                              </p:par>
                            </p:childTnLst>
                          </p:cTn>
                        </p:par>
                        <p:par>
                          <p:cTn id="23" fill="hold">
                            <p:stCondLst>
                              <p:cond delay="2000"/>
                            </p:stCondLst>
                            <p:childTnLst>
                              <p:par>
                                <p:cTn id="24" presetID="1" presetClass="exit" presetSubtype="0" fill="hold" grpId="7" nodeType="afterEffect">
                                  <p:stCondLst>
                                    <p:cond delay="0"/>
                                  </p:stCondLst>
                                  <p:iterate>
                                    <p:tmAbs val="0"/>
                                  </p:iterate>
                                  <p:childTnLst>
                                    <p:set>
                                      <p:cBhvr>
                                        <p:cTn id="25" fill="hold">
                                          <p:stCondLst>
                                            <p:cond delay="0"/>
                                          </p:stCondLst>
                                        </p:cTn>
                                        <p:tgtEl>
                                          <p:spTgt spid="288"/>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8" nodeType="afterEffect">
                                  <p:stCondLst>
                                    <p:cond delay="0"/>
                                  </p:stCondLst>
                                  <p:iterate>
                                    <p:tmAbs val="0"/>
                                  </p:iterate>
                                  <p:childTnLst>
                                    <p:set>
                                      <p:cBhvr>
                                        <p:cTn id="28" fill="hold"/>
                                        <p:tgtEl>
                                          <p:spTgt spid="299"/>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9" nodeType="afterEffect">
                                  <p:stCondLst>
                                    <p:cond delay="0"/>
                                  </p:stCondLst>
                                  <p:iterate>
                                    <p:tmAbs val="0"/>
                                  </p:iterate>
                                  <p:childTnLst>
                                    <p:set>
                                      <p:cBhvr>
                                        <p:cTn id="31" fill="hold"/>
                                        <p:tgtEl>
                                          <p:spTgt spid="305"/>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grpId="10" nodeType="afterEffect">
                                  <p:stCondLst>
                                    <p:cond delay="0"/>
                                  </p:stCondLst>
                                  <p:iterate>
                                    <p:tmAbs val="0"/>
                                  </p:iterate>
                                  <p:childTnLst>
                                    <p:set>
                                      <p:cBhvr>
                                        <p:cTn id="34" fill="hold">
                                          <p:stCondLst>
                                            <p:cond delay="0"/>
                                          </p:stCondLst>
                                        </p:cTn>
                                        <p:tgtEl>
                                          <p:spTgt spid="302"/>
                                        </p:tgtEl>
                                        <p:attrNameLst>
                                          <p:attrName>style.visibility</p:attrName>
                                        </p:attrNameLst>
                                      </p:cBhvr>
                                      <p:to>
                                        <p:strVal val="hidden"/>
                                      </p:to>
                                    </p:set>
                                  </p:childTnLst>
                                </p:cTn>
                              </p:par>
                            </p:childTnLst>
                          </p:cTn>
                        </p:par>
                        <p:par>
                          <p:cTn id="35" fill="hold">
                            <p:stCondLst>
                              <p:cond delay="2000"/>
                            </p:stCondLst>
                            <p:childTnLst>
                              <p:par>
                                <p:cTn id="36" presetID="1" presetClass="exit" presetSubtype="0" fill="hold" grpId="11" nodeType="afterEffect">
                                  <p:stCondLst>
                                    <p:cond delay="0"/>
                                  </p:stCondLst>
                                  <p:iterate>
                                    <p:tmAbs val="0"/>
                                  </p:iterate>
                                  <p:childTnLst>
                                    <p:set>
                                      <p:cBhvr>
                                        <p:cTn id="37" fill="hold">
                                          <p:stCondLst>
                                            <p:cond delay="0"/>
                                          </p:stCondLst>
                                        </p:cTn>
                                        <p:tgtEl>
                                          <p:spTgt spid="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7" animBg="1" advAuto="0"/>
      <p:bldP spid="289" grpId="6" animBg="1" advAuto="0"/>
      <p:bldP spid="290" grpId="2" animBg="1" advAuto="0"/>
      <p:bldP spid="291" grpId="1" animBg="1" advAuto="0"/>
      <p:bldP spid="296" grpId="11" animBg="1" advAuto="0"/>
      <p:bldP spid="299" grpId="8" animBg="1" advAuto="0"/>
      <p:bldP spid="302" grpId="10" animBg="1" advAuto="0"/>
      <p:bldP spid="305" grpId="9" animBg="1" advAuto="0"/>
      <p:bldP spid="308" grpId="3"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jpeg" descr="fiba court 300.jpg"/>
          <p:cNvPicPr>
            <a:picLocks noChangeAspect="1"/>
          </p:cNvPicPr>
          <p:nvPr/>
        </p:nvPicPr>
        <p:blipFill>
          <a:blip r:embed="rId2">
            <a:extLst/>
          </a:blip>
          <a:stretch>
            <a:fillRect/>
          </a:stretch>
        </p:blipFill>
        <p:spPr>
          <a:xfrm>
            <a:off x="279400" y="1295400"/>
            <a:ext cx="8577263" cy="4953000"/>
          </a:xfrm>
          <a:prstGeom prst="rect">
            <a:avLst/>
          </a:prstGeom>
          <a:ln w="12700">
            <a:miter lim="400000"/>
          </a:ln>
        </p:spPr>
      </p:pic>
      <p:sp>
        <p:nvSpPr>
          <p:cNvPr id="312" name="Shape 312"/>
          <p:cNvSpPr/>
          <p:nvPr/>
        </p:nvSpPr>
        <p:spPr>
          <a:xfrm>
            <a:off x="5715000" y="2108200"/>
            <a:ext cx="2879725"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Direction of play</a:t>
            </a:r>
          </a:p>
        </p:txBody>
      </p:sp>
      <p:sp>
        <p:nvSpPr>
          <p:cNvPr id="313" name="Shape 313"/>
          <p:cNvSpPr/>
          <p:nvPr/>
        </p:nvSpPr>
        <p:spPr>
          <a:xfrm flipH="1">
            <a:off x="4562475" y="2095500"/>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14" name="Shape 314"/>
          <p:cNvSpPr/>
          <p:nvPr/>
        </p:nvSpPr>
        <p:spPr>
          <a:xfrm>
            <a:off x="5137150" y="5334000"/>
            <a:ext cx="1727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vl1pPr>
          </a:lstStyle>
          <a:p>
            <a:r>
              <a:t>Throw-in spot</a:t>
            </a:r>
          </a:p>
        </p:txBody>
      </p:sp>
      <p:pic>
        <p:nvPicPr>
          <p:cNvPr id="315" name="bball4.png" descr="bball4"/>
          <p:cNvPicPr>
            <a:picLocks noChangeAspect="1"/>
          </p:cNvPicPr>
          <p:nvPr/>
        </p:nvPicPr>
        <p:blipFill>
          <a:blip r:embed="rId3">
            <a:extLst/>
          </a:blip>
          <a:stretch>
            <a:fillRect/>
          </a:stretch>
        </p:blipFill>
        <p:spPr>
          <a:xfrm>
            <a:off x="5118100" y="6011862"/>
            <a:ext cx="215900" cy="209551"/>
          </a:xfrm>
          <a:prstGeom prst="rect">
            <a:avLst/>
          </a:prstGeom>
          <a:ln w="12700">
            <a:miter lim="400000"/>
          </a:ln>
        </p:spPr>
      </p:pic>
      <p:grpSp>
        <p:nvGrpSpPr>
          <p:cNvPr id="318" name="Group 318"/>
          <p:cNvGrpSpPr/>
          <p:nvPr/>
        </p:nvGrpSpPr>
        <p:grpSpPr>
          <a:xfrm>
            <a:off x="263725" y="5025963"/>
            <a:ext cx="549075" cy="505780"/>
            <a:chOff x="0" y="0"/>
            <a:chExt cx="549074" cy="505779"/>
          </a:xfrm>
        </p:grpSpPr>
        <p:pic>
          <p:nvPicPr>
            <p:cNvPr id="316" name="image.png"/>
            <p:cNvPicPr>
              <a:picLocks noChangeAspect="1"/>
            </p:cNvPicPr>
            <p:nvPr/>
          </p:nvPicPr>
          <p:blipFill>
            <a:blip r:embed="rId4">
              <a:extLst/>
            </a:blip>
            <a:stretch>
              <a:fillRect/>
            </a:stretch>
          </p:blipFill>
          <p:spPr>
            <a:xfrm rot="15967784">
              <a:off x="-14169" y="43434"/>
              <a:ext cx="478597" cy="418911"/>
            </a:xfrm>
            <a:prstGeom prst="rect">
              <a:avLst/>
            </a:prstGeom>
            <a:ln w="12700" cap="flat">
              <a:noFill/>
              <a:miter lim="400000"/>
            </a:ln>
            <a:effectLst/>
          </p:spPr>
        </p:pic>
        <p:sp>
          <p:nvSpPr>
            <p:cNvPr id="317" name="Shape 317"/>
            <p:cNvSpPr/>
            <p:nvPr/>
          </p:nvSpPr>
          <p:spPr>
            <a:xfrm>
              <a:off x="188373" y="62"/>
              <a:ext cx="360702"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L</a:t>
              </a:r>
            </a:p>
          </p:txBody>
        </p:sp>
      </p:grpSp>
      <p:grpSp>
        <p:nvGrpSpPr>
          <p:cNvPr id="321" name="Group 321"/>
          <p:cNvGrpSpPr/>
          <p:nvPr/>
        </p:nvGrpSpPr>
        <p:grpSpPr>
          <a:xfrm>
            <a:off x="2913062" y="2341562"/>
            <a:ext cx="574676" cy="604952"/>
            <a:chOff x="0" y="0"/>
            <a:chExt cx="574675" cy="604951"/>
          </a:xfrm>
        </p:grpSpPr>
        <p:pic>
          <p:nvPicPr>
            <p:cNvPr id="319" name="image.png"/>
            <p:cNvPicPr>
              <a:picLocks noChangeAspect="1"/>
            </p:cNvPicPr>
            <p:nvPr/>
          </p:nvPicPr>
          <p:blipFill>
            <a:blip r:embed="rId5">
              <a:extLst/>
            </a:blip>
            <a:stretch>
              <a:fillRect/>
            </a:stretch>
          </p:blipFill>
          <p:spPr>
            <a:xfrm rot="10800000">
              <a:off x="34773" y="-1"/>
              <a:ext cx="539902" cy="538621"/>
            </a:xfrm>
            <a:prstGeom prst="rect">
              <a:avLst/>
            </a:prstGeom>
            <a:ln w="12700" cap="flat">
              <a:noFill/>
              <a:miter lim="400000"/>
            </a:ln>
            <a:effectLst/>
          </p:spPr>
        </p:pic>
        <p:sp>
          <p:nvSpPr>
            <p:cNvPr id="320" name="Shape 320"/>
            <p:cNvSpPr/>
            <p:nvPr/>
          </p:nvSpPr>
          <p:spPr>
            <a:xfrm>
              <a:off x="0" y="167882"/>
              <a:ext cx="360195"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grpSp>
        <p:nvGrpSpPr>
          <p:cNvPr id="324" name="Group 324"/>
          <p:cNvGrpSpPr/>
          <p:nvPr/>
        </p:nvGrpSpPr>
        <p:grpSpPr>
          <a:xfrm>
            <a:off x="5334000" y="2657475"/>
            <a:ext cx="2676525" cy="1458913"/>
            <a:chOff x="0" y="0"/>
            <a:chExt cx="2676525" cy="1458912"/>
          </a:xfrm>
        </p:grpSpPr>
        <p:sp>
          <p:nvSpPr>
            <p:cNvPr id="322" name="Shape 322"/>
            <p:cNvSpPr/>
            <p:nvPr/>
          </p:nvSpPr>
          <p:spPr>
            <a:xfrm>
              <a:off x="0" y="0"/>
              <a:ext cx="2676525" cy="1458913"/>
            </a:xfrm>
            <a:prstGeom prst="rect">
              <a:avLst/>
            </a:prstGeom>
            <a:solidFill>
              <a:srgbClr val="000000"/>
            </a:solidFill>
            <a:ln w="25400" cap="flat">
              <a:solidFill>
                <a:srgbClr val="89A4A7"/>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23" name="Shape 323"/>
            <p:cNvSpPr/>
            <p:nvPr/>
          </p:nvSpPr>
          <p:spPr>
            <a:xfrm>
              <a:off x="44091" y="133788"/>
              <a:ext cx="2483187" cy="884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b="1">
                  <a:solidFill>
                    <a:srgbClr val="FFFFFF"/>
                  </a:solidFill>
                </a:defRPr>
              </a:lvl1pPr>
            </a:lstStyle>
            <a:p>
              <a:r>
                <a:t>Trail takes all backcourt throw-ins – may create a rotation</a:t>
              </a:r>
            </a:p>
          </p:txBody>
        </p:sp>
      </p:grpSp>
      <p:sp>
        <p:nvSpPr>
          <p:cNvPr id="325" name="Shape 325"/>
          <p:cNvSpPr>
            <a:spLocks noGrp="1"/>
          </p:cNvSpPr>
          <p:nvPr>
            <p:ph type="title" idx="4294967295"/>
          </p:nvPr>
        </p:nvSpPr>
        <p:spPr>
          <a:xfrm>
            <a:off x="457200" y="274637"/>
            <a:ext cx="8229600" cy="792163"/>
          </a:xfrm>
          <a:prstGeom prst="rect">
            <a:avLst/>
          </a:prstGeom>
        </p:spPr>
        <p:txBody>
          <a:bodyPr>
            <a:normAutofit/>
          </a:bodyPr>
          <a:lstStyle>
            <a:lvl1pPr>
              <a:defRPr b="1"/>
            </a:lvl1pPr>
          </a:lstStyle>
          <a:p>
            <a:r>
              <a:t>Backcourt Throw-in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path" presetSubtype="0" fill="hold" nodeType="clickEffect">
                                  <p:stCondLst>
                                    <p:cond delay="0"/>
                                  </p:stCondLst>
                                  <p:childTnLst>
                                    <p:animMotion origin="layout" path="M 0.000000 0.000000 L -0.001388 -0.279860" pathEditMode="relative">
                                      <p:cBhvr>
                                        <p:cTn id="10" dur="2000" fill="hold"/>
                                        <p:tgtEl>
                                          <p:spTgt spid="318"/>
                                        </p:tgtEl>
                                        <p:attrNameLst>
                                          <p:attrName>ppt_x</p:attrName>
                                          <p:attrName>ppt_y</p:attrName>
                                        </p:attrNameLst>
                                      </p:cBhvr>
                                    </p:animMotion>
                                  </p:childTnLst>
                                </p:cTn>
                              </p:par>
                            </p:childTnLst>
                          </p:cTn>
                        </p:par>
                        <p:par>
                          <p:cTn id="11" fill="hold">
                            <p:stCondLst>
                              <p:cond delay="0"/>
                            </p:stCondLst>
                            <p:childTnLst>
                              <p:par>
                                <p:cTn id="12" presetID="-1" presetClass="path" presetSubtype="0" fill="hold" nodeType="withEffect">
                                  <p:stCondLst>
                                    <p:cond delay="0"/>
                                  </p:stCondLst>
                                  <p:childTnLst>
                                    <p:animMotion origin="layout" path="M 0.000000 0.000000 L 0.266670 0.490509" pathEditMode="relative">
                                      <p:cBhvr>
                                        <p:cTn id="13" dur="2000" fill="hold"/>
                                        <p:tgtEl>
                                          <p:spTgt spid="3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idx="4294967295"/>
          </p:nvPr>
        </p:nvSpPr>
        <p:spPr>
          <a:xfrm>
            <a:off x="457200" y="0"/>
            <a:ext cx="8229600" cy="1157288"/>
          </a:xfrm>
          <a:prstGeom prst="rect">
            <a:avLst/>
          </a:prstGeom>
        </p:spPr>
        <p:txBody>
          <a:bodyPr>
            <a:normAutofit/>
          </a:bodyPr>
          <a:lstStyle>
            <a:lvl1pPr>
              <a:defRPr b="1"/>
            </a:lvl1pPr>
          </a:lstStyle>
          <a:p>
            <a:r>
              <a:t>Pre-game Duties</a:t>
            </a:r>
          </a:p>
        </p:txBody>
      </p:sp>
      <p:sp>
        <p:nvSpPr>
          <p:cNvPr id="34" name="Shape 34"/>
          <p:cNvSpPr>
            <a:spLocks noGrp="1"/>
          </p:cNvSpPr>
          <p:nvPr>
            <p:ph type="body" idx="4294967295"/>
          </p:nvPr>
        </p:nvSpPr>
        <p:spPr>
          <a:xfrm>
            <a:off x="914400" y="1143000"/>
            <a:ext cx="8077200" cy="5257800"/>
          </a:xfrm>
          <a:prstGeom prst="rect">
            <a:avLst/>
          </a:prstGeom>
        </p:spPr>
        <p:txBody>
          <a:bodyPr>
            <a:normAutofit/>
          </a:bodyPr>
          <a:lstStyle/>
          <a:p>
            <a:pPr>
              <a:lnSpc>
                <a:spcPct val="150000"/>
              </a:lnSpc>
              <a:spcBef>
                <a:spcPts val="0"/>
              </a:spcBef>
              <a:buChar char="•"/>
              <a:defRPr sz="2400" b="1">
                <a:solidFill>
                  <a:srgbClr val="FFFF00"/>
                </a:solidFill>
              </a:defRPr>
            </a:pPr>
            <a:r>
              <a:t>On-court minimum 20 minutes before game</a:t>
            </a:r>
          </a:p>
          <a:p>
            <a:pPr>
              <a:lnSpc>
                <a:spcPct val="150000"/>
              </a:lnSpc>
              <a:spcBef>
                <a:spcPts val="0"/>
              </a:spcBef>
              <a:buChar char="•"/>
              <a:defRPr sz="2400" b="1">
                <a:solidFill>
                  <a:srgbClr val="FFFF00"/>
                </a:solidFill>
              </a:defRPr>
            </a:pPr>
            <a:r>
              <a:t>Inspect court</a:t>
            </a:r>
          </a:p>
          <a:p>
            <a:pPr>
              <a:lnSpc>
                <a:spcPct val="150000"/>
              </a:lnSpc>
              <a:spcBef>
                <a:spcPts val="0"/>
              </a:spcBef>
              <a:buChar char="•"/>
              <a:defRPr sz="2400" b="1">
                <a:solidFill>
                  <a:srgbClr val="FFFF00"/>
                </a:solidFill>
              </a:defRPr>
            </a:pPr>
            <a:r>
              <a:t>Take positions opposite scorer’s table</a:t>
            </a:r>
          </a:p>
          <a:p>
            <a:pPr marL="742950" lvl="1" indent="-285750">
              <a:lnSpc>
                <a:spcPct val="150000"/>
              </a:lnSpc>
              <a:spcBef>
                <a:spcPts val="0"/>
              </a:spcBef>
              <a:defRPr sz="2000" b="1">
                <a:solidFill>
                  <a:srgbClr val="FFFF00"/>
                </a:solidFill>
              </a:defRPr>
            </a:pPr>
            <a:r>
              <a:t>R : across from visitor’s bench/watch home team warm-up</a:t>
            </a:r>
          </a:p>
          <a:p>
            <a:pPr marL="742950" lvl="1" indent="-285750">
              <a:lnSpc>
                <a:spcPct val="150000"/>
              </a:lnSpc>
              <a:spcBef>
                <a:spcPts val="1200"/>
              </a:spcBef>
              <a:defRPr sz="2000" b="1">
                <a:solidFill>
                  <a:srgbClr val="FFFF00"/>
                </a:solidFill>
              </a:defRPr>
            </a:pPr>
            <a:r>
              <a:t>U : across from home bench/watch visiting team warm-up</a:t>
            </a:r>
          </a:p>
          <a:p>
            <a:pPr>
              <a:spcBef>
                <a:spcPts val="1200"/>
              </a:spcBef>
              <a:buChar char="•"/>
              <a:defRPr sz="2400" b="1">
                <a:solidFill>
                  <a:srgbClr val="FFFF00"/>
                </a:solidFill>
              </a:defRPr>
            </a:pPr>
            <a:r>
              <a:t>Observe warm-ups for actions that could damage game equipment  i.e. grasping ring</a:t>
            </a:r>
          </a:p>
          <a:p>
            <a:pPr marL="742950" lvl="1" indent="-285750">
              <a:lnSpc>
                <a:spcPct val="150000"/>
              </a:lnSpc>
              <a:spcBef>
                <a:spcPts val="0"/>
              </a:spcBef>
              <a:defRPr sz="2000" b="1">
                <a:solidFill>
                  <a:srgbClr val="FFFF00"/>
                </a:solidFill>
              </a:defRPr>
            </a:pPr>
            <a:r>
              <a:t>if observed, warn coach</a:t>
            </a:r>
          </a:p>
          <a:p>
            <a:pPr marL="742950" lvl="1" indent="-285750">
              <a:lnSpc>
                <a:spcPct val="150000"/>
              </a:lnSpc>
              <a:spcBef>
                <a:spcPts val="0"/>
              </a:spcBef>
              <a:defRPr sz="2000" b="1">
                <a:solidFill>
                  <a:srgbClr val="FFFF00"/>
                </a:solidFill>
              </a:defRPr>
            </a:pPr>
            <a:r>
              <a:t>if repeated =  technical foul</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Frontcourt Throw-in</a:t>
            </a:r>
          </a:p>
        </p:txBody>
      </p:sp>
      <p:pic>
        <p:nvPicPr>
          <p:cNvPr id="328" name="image.jpeg"/>
          <p:cNvPicPr>
            <a:picLocks noChangeAspect="1"/>
          </p:cNvPicPr>
          <p:nvPr/>
        </p:nvPicPr>
        <p:blipFill>
          <a:blip r:embed="rId2">
            <a:extLst/>
          </a:blip>
          <a:stretch>
            <a:fillRect/>
          </a:stretch>
        </p:blipFill>
        <p:spPr>
          <a:xfrm>
            <a:off x="1981200" y="1676400"/>
            <a:ext cx="5211763" cy="4735513"/>
          </a:xfrm>
          <a:prstGeom prst="rect">
            <a:avLst/>
          </a:prstGeom>
          <a:ln w="12700">
            <a:miter lim="400000"/>
          </a:ln>
        </p:spPr>
      </p:pic>
      <p:sp>
        <p:nvSpPr>
          <p:cNvPr id="329" name="Shape 329"/>
          <p:cNvSpPr/>
          <p:nvPr/>
        </p:nvSpPr>
        <p:spPr>
          <a:xfrm>
            <a:off x="4352925" y="4651375"/>
            <a:ext cx="2819400" cy="169178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FF"/>
                </a:solidFill>
              </a:defRPr>
            </a:pPr>
            <a:r>
              <a:t>When handing the ball on the endline – </a:t>
            </a:r>
          </a:p>
          <a:p>
            <a:pPr>
              <a:spcBef>
                <a:spcPts val="1000"/>
              </a:spcBef>
              <a:defRPr b="1">
                <a:solidFill>
                  <a:srgbClr val="FFFFFF"/>
                </a:solidFill>
              </a:defRPr>
            </a:pPr>
            <a:r>
              <a:t>stay between the player and the backboard</a:t>
            </a:r>
          </a:p>
          <a:p>
            <a:pPr>
              <a:spcBef>
                <a:spcPts val="1000"/>
              </a:spcBef>
              <a:defRPr b="1">
                <a:solidFill>
                  <a:srgbClr val="FFFFFF"/>
                </a:solidFill>
              </a:defRPr>
            </a:pPr>
            <a:r>
              <a:t>‘ass to glass’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Frontcourt Throw-in</a:t>
            </a:r>
          </a:p>
        </p:txBody>
      </p:sp>
      <p:pic>
        <p:nvPicPr>
          <p:cNvPr id="332" name="image.png"/>
          <p:cNvPicPr>
            <a:picLocks noChangeAspect="1"/>
          </p:cNvPicPr>
          <p:nvPr/>
        </p:nvPicPr>
        <p:blipFill>
          <a:blip r:embed="rId2">
            <a:extLst/>
          </a:blip>
          <a:stretch>
            <a:fillRect/>
          </a:stretch>
        </p:blipFill>
        <p:spPr>
          <a:xfrm>
            <a:off x="2133600" y="1517650"/>
            <a:ext cx="5030788" cy="4619625"/>
          </a:xfrm>
          <a:prstGeom prst="rect">
            <a:avLst/>
          </a:prstGeom>
          <a:ln w="12700">
            <a:miter lim="400000"/>
          </a:ln>
        </p:spPr>
      </p:pic>
      <p:sp>
        <p:nvSpPr>
          <p:cNvPr id="333" name="Shape 333"/>
          <p:cNvSpPr/>
          <p:nvPr/>
        </p:nvSpPr>
        <p:spPr>
          <a:xfrm>
            <a:off x="4338637" y="4937125"/>
            <a:ext cx="2819401" cy="11507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FF"/>
                </a:solidFill>
              </a:defRPr>
            </a:lvl1pPr>
          </a:lstStyle>
          <a:p>
            <a:r>
              <a:t>Throw-in spot is on endline between restricted area and sideline to Lead’s right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685800" y="381000"/>
            <a:ext cx="8458200" cy="89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lvl1pPr>
          </a:lstStyle>
          <a:p>
            <a:r>
              <a:t>Frontcourt  Throw-in Above FT line extended Lead’s Sideline</a:t>
            </a:r>
          </a:p>
        </p:txBody>
      </p:sp>
      <p:pic>
        <p:nvPicPr>
          <p:cNvPr id="336" name="image.jpeg"/>
          <p:cNvPicPr>
            <a:picLocks noChangeAspect="1"/>
          </p:cNvPicPr>
          <p:nvPr/>
        </p:nvPicPr>
        <p:blipFill>
          <a:blip r:embed="rId2">
            <a:extLst/>
          </a:blip>
          <a:stretch>
            <a:fillRect/>
          </a:stretch>
        </p:blipFill>
        <p:spPr>
          <a:xfrm>
            <a:off x="1308100" y="1524000"/>
            <a:ext cx="4722813" cy="5013325"/>
          </a:xfrm>
          <a:prstGeom prst="rect">
            <a:avLst/>
          </a:prstGeom>
          <a:ln w="12700">
            <a:miter lim="400000"/>
          </a:ln>
        </p:spPr>
      </p:pic>
      <p:pic>
        <p:nvPicPr>
          <p:cNvPr id="337" name="bball4.png" descr="bball4"/>
          <p:cNvPicPr>
            <a:picLocks noChangeAspect="1"/>
          </p:cNvPicPr>
          <p:nvPr/>
        </p:nvPicPr>
        <p:blipFill>
          <a:blip r:embed="rId3">
            <a:extLst/>
          </a:blip>
          <a:stretch>
            <a:fillRect/>
          </a:stretch>
        </p:blipFill>
        <p:spPr>
          <a:xfrm>
            <a:off x="3725862" y="1422400"/>
            <a:ext cx="361951" cy="349250"/>
          </a:xfrm>
          <a:prstGeom prst="rect">
            <a:avLst/>
          </a:prstGeom>
          <a:ln w="12700">
            <a:miter lim="400000"/>
          </a:ln>
        </p:spPr>
      </p:pic>
      <p:sp>
        <p:nvSpPr>
          <p:cNvPr id="338" name="Shape 338"/>
          <p:cNvSpPr/>
          <p:nvPr/>
        </p:nvSpPr>
        <p:spPr>
          <a:xfrm>
            <a:off x="6110287" y="1274762"/>
            <a:ext cx="2743201" cy="61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lvl1pPr>
          </a:lstStyle>
          <a:p>
            <a:r>
              <a:t>Ball out of bounds to offense</a:t>
            </a:r>
          </a:p>
        </p:txBody>
      </p:sp>
      <p:sp>
        <p:nvSpPr>
          <p:cNvPr id="339" name="Shape 339"/>
          <p:cNvSpPr/>
          <p:nvPr/>
        </p:nvSpPr>
        <p:spPr>
          <a:xfrm flipH="1">
            <a:off x="6248400" y="1924050"/>
            <a:ext cx="1079500" cy="431800"/>
          </a:xfrm>
          <a:prstGeom prst="rightArrow">
            <a:avLst>
              <a:gd name="adj1" fmla="val 50000"/>
              <a:gd name="adj2" fmla="val 50000"/>
            </a:avLst>
          </a:prstGeom>
          <a:solidFill>
            <a:srgbClr val="C00000"/>
          </a:solidFill>
          <a:ln w="12700">
            <a:miter lim="400000"/>
          </a:ln>
        </p:spPr>
        <p:txBody>
          <a:bodyPr lIns="45719" rIns="45719" anchor="ctr"/>
          <a:lstStyle/>
          <a:p>
            <a:pPr algn="ctr">
              <a:defRPr>
                <a:solidFill>
                  <a:srgbClr val="FFFFFF"/>
                </a:solidFill>
              </a:defRPr>
            </a:pPr>
            <a:endParaRPr/>
          </a:p>
        </p:txBody>
      </p:sp>
      <p:sp>
        <p:nvSpPr>
          <p:cNvPr id="340" name="Shape 340"/>
          <p:cNvSpPr/>
          <p:nvPr/>
        </p:nvSpPr>
        <p:spPr>
          <a:xfrm>
            <a:off x="6116637" y="2355850"/>
            <a:ext cx="2757488"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C00000"/>
                </a:solidFill>
              </a:defRPr>
            </a:lvl1pPr>
          </a:lstStyle>
          <a:p>
            <a:r>
              <a:t>Direction of play</a:t>
            </a:r>
          </a:p>
        </p:txBody>
      </p:sp>
      <p:grpSp>
        <p:nvGrpSpPr>
          <p:cNvPr id="343" name="Group 343"/>
          <p:cNvGrpSpPr/>
          <p:nvPr/>
        </p:nvGrpSpPr>
        <p:grpSpPr>
          <a:xfrm>
            <a:off x="1308247" y="2755899"/>
            <a:ext cx="547541" cy="507262"/>
            <a:chOff x="0" y="0"/>
            <a:chExt cx="547540" cy="507260"/>
          </a:xfrm>
        </p:grpSpPr>
        <p:pic>
          <p:nvPicPr>
            <p:cNvPr id="341" name="image.png"/>
            <p:cNvPicPr>
              <a:picLocks noChangeAspect="1"/>
            </p:cNvPicPr>
            <p:nvPr/>
          </p:nvPicPr>
          <p:blipFill>
            <a:blip r:embed="rId4">
              <a:extLst/>
            </a:blip>
            <a:stretch>
              <a:fillRect/>
            </a:stretch>
          </p:blipFill>
          <p:spPr>
            <a:xfrm rot="15967784">
              <a:off x="-15510" y="44811"/>
              <a:ext cx="480140" cy="417664"/>
            </a:xfrm>
            <a:prstGeom prst="rect">
              <a:avLst/>
            </a:prstGeom>
            <a:ln w="12700" cap="flat">
              <a:noFill/>
              <a:miter lim="400000"/>
            </a:ln>
            <a:effectLst/>
          </p:spPr>
        </p:pic>
        <p:sp>
          <p:nvSpPr>
            <p:cNvPr id="342" name="Shape 342"/>
            <p:cNvSpPr/>
            <p:nvPr/>
          </p:nvSpPr>
          <p:spPr>
            <a:xfrm>
              <a:off x="187913" y="0"/>
              <a:ext cx="359628"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L</a:t>
              </a:r>
            </a:p>
          </p:txBody>
        </p:sp>
      </p:grpSp>
      <p:sp>
        <p:nvSpPr>
          <p:cNvPr id="344" name="Shape 344"/>
          <p:cNvSpPr/>
          <p:nvPr/>
        </p:nvSpPr>
        <p:spPr>
          <a:xfrm>
            <a:off x="6088062" y="2986087"/>
            <a:ext cx="2889251" cy="1905001"/>
          </a:xfrm>
          <a:prstGeom prst="rect">
            <a:avLst/>
          </a:prstGeom>
          <a:solidFill>
            <a:srgbClr val="000000"/>
          </a:solidFill>
          <a:ln w="25400">
            <a:solidFill>
              <a:srgbClr val="89A4A7"/>
            </a:solidFill>
          </a:ln>
        </p:spPr>
        <p:txBody>
          <a:bodyPr lIns="45719" rIns="45719" anchor="ctr"/>
          <a:lstStyle/>
          <a:p>
            <a:pPr algn="ctr">
              <a:defRPr>
                <a:solidFill>
                  <a:srgbClr val="FFFFFF"/>
                </a:solidFill>
              </a:defRPr>
            </a:pPr>
            <a:endParaRPr/>
          </a:p>
        </p:txBody>
      </p:sp>
      <p:grpSp>
        <p:nvGrpSpPr>
          <p:cNvPr id="347" name="Group 347"/>
          <p:cNvGrpSpPr/>
          <p:nvPr/>
        </p:nvGrpSpPr>
        <p:grpSpPr>
          <a:xfrm>
            <a:off x="4101882" y="4941357"/>
            <a:ext cx="759868" cy="759847"/>
            <a:chOff x="0" y="0"/>
            <a:chExt cx="759867" cy="759846"/>
          </a:xfrm>
        </p:grpSpPr>
        <p:pic>
          <p:nvPicPr>
            <p:cNvPr id="345" name="image.png"/>
            <p:cNvPicPr>
              <a:picLocks noChangeAspect="1"/>
            </p:cNvPicPr>
            <p:nvPr/>
          </p:nvPicPr>
          <p:blipFill>
            <a:blip r:embed="rId5">
              <a:extLst/>
            </a:blip>
            <a:stretch>
              <a:fillRect/>
            </a:stretch>
          </p:blipFill>
          <p:spPr>
            <a:xfrm rot="13840386">
              <a:off x="109998" y="109914"/>
              <a:ext cx="539872" cy="540019"/>
            </a:xfrm>
            <a:prstGeom prst="rect">
              <a:avLst/>
            </a:prstGeom>
            <a:ln w="12700" cap="flat">
              <a:noFill/>
              <a:miter lim="400000"/>
            </a:ln>
            <a:effectLst/>
          </p:spPr>
        </p:pic>
        <p:sp>
          <p:nvSpPr>
            <p:cNvPr id="346" name="Shape 346"/>
            <p:cNvSpPr/>
            <p:nvPr/>
          </p:nvSpPr>
          <p:spPr>
            <a:xfrm>
              <a:off x="20806" y="134543"/>
              <a:ext cx="360274"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sp>
        <p:nvSpPr>
          <p:cNvPr id="348" name="Shape 348"/>
          <p:cNvSpPr/>
          <p:nvPr/>
        </p:nvSpPr>
        <p:spPr>
          <a:xfrm>
            <a:off x="6207125" y="3263900"/>
            <a:ext cx="2576513" cy="11583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FF"/>
                </a:solidFill>
              </a:defRPr>
            </a:pPr>
            <a:r>
              <a:t>Trail administers </a:t>
            </a:r>
          </a:p>
          <a:p>
            <a:pPr>
              <a:spcBef>
                <a:spcPts val="1000"/>
              </a:spcBef>
              <a:defRPr b="1">
                <a:solidFill>
                  <a:srgbClr val="FFFFFF"/>
                </a:solidFill>
              </a:defRPr>
            </a:pPr>
            <a:r>
              <a:t>throw-in</a:t>
            </a:r>
          </a:p>
          <a:p>
            <a:pPr>
              <a:spcBef>
                <a:spcPts val="1000"/>
              </a:spcBef>
              <a:defRPr b="1">
                <a:solidFill>
                  <a:srgbClr val="FFFFFF"/>
                </a:solidFill>
              </a:defRPr>
            </a:pPr>
            <a:r>
              <a:t>Creates a rotation</a:t>
            </a:r>
          </a:p>
        </p:txBody>
      </p:sp>
      <p:grpSp>
        <p:nvGrpSpPr>
          <p:cNvPr id="351" name="Group 351"/>
          <p:cNvGrpSpPr/>
          <p:nvPr/>
        </p:nvGrpSpPr>
        <p:grpSpPr>
          <a:xfrm>
            <a:off x="4220325" y="1262502"/>
            <a:ext cx="576537" cy="564925"/>
            <a:chOff x="0" y="0"/>
            <a:chExt cx="576535" cy="564924"/>
          </a:xfrm>
        </p:grpSpPr>
        <p:pic>
          <p:nvPicPr>
            <p:cNvPr id="349" name="image.png"/>
            <p:cNvPicPr>
              <a:picLocks noChangeAspect="1"/>
            </p:cNvPicPr>
            <p:nvPr/>
          </p:nvPicPr>
          <p:blipFill>
            <a:blip r:embed="rId4">
              <a:extLst/>
            </a:blip>
            <a:stretch>
              <a:fillRect/>
            </a:stretch>
          </p:blipFill>
          <p:spPr>
            <a:xfrm rot="4583555">
              <a:off x="77015" y="73630"/>
              <a:ext cx="480140" cy="417664"/>
            </a:xfrm>
            <a:prstGeom prst="rect">
              <a:avLst/>
            </a:prstGeom>
            <a:ln w="12700" cap="flat">
              <a:noFill/>
              <a:miter lim="400000"/>
            </a:ln>
            <a:effectLst/>
          </p:spPr>
        </p:pic>
        <p:sp>
          <p:nvSpPr>
            <p:cNvPr id="350" name="Shape 350"/>
            <p:cNvSpPr/>
            <p:nvPr/>
          </p:nvSpPr>
          <p:spPr>
            <a:xfrm>
              <a:off x="0" y="98037"/>
              <a:ext cx="359627"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solidFill>
                    <a:srgbClr val="C00000"/>
                  </a:solidFill>
                </a:defRPr>
              </a:lvl1pPr>
            </a:lstStyle>
            <a:p>
              <a:r>
                <a:t>T</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48"/>
                                        </p:tgtEl>
                                        <p:attrNameLst>
                                          <p:attrName>style.visibility</p:attrName>
                                        </p:attrNameLst>
                                      </p:cBhvr>
                                      <p:to>
                                        <p:strVal val="visible"/>
                                      </p:to>
                                    </p:set>
                                  </p:childTnLst>
                                </p:cTn>
                              </p:par>
                            </p:childTnLst>
                          </p:cTn>
                        </p:par>
                        <p:par>
                          <p:cTn id="10" fill="hold">
                            <p:stCondLst>
                              <p:cond delay="0"/>
                            </p:stCondLst>
                            <p:childTnLst>
                              <p:par>
                                <p:cTn id="11" presetID="-1" presetClass="path" presetSubtype="0" fill="hold" nodeType="afterEffect">
                                  <p:stCondLst>
                                    <p:cond delay="1000"/>
                                  </p:stCondLst>
                                  <p:childTnLst>
                                    <p:animMotion origin="layout" path="M 0.000000 0.000000 L -0.007105 0.251161" pathEditMode="relative">
                                      <p:cBhvr>
                                        <p:cTn id="12" dur="2000" fill="hold"/>
                                        <p:tgtEl>
                                          <p:spTgt spid="343"/>
                                        </p:tgtEl>
                                        <p:attrNameLst>
                                          <p:attrName>ppt_x</p:attrName>
                                          <p:attrName>ppt_y</p:attrName>
                                        </p:attrNameLst>
                                      </p:cBhvr>
                                    </p:animMotion>
                                  </p:childTnLst>
                                </p:cTn>
                              </p:par>
                            </p:childTnLst>
                          </p:cTn>
                        </p:par>
                        <p:par>
                          <p:cTn id="13" fill="hold">
                            <p:stCondLst>
                              <p:cond delay="0"/>
                            </p:stCondLst>
                            <p:childTnLst>
                              <p:par>
                                <p:cTn id="14" presetID="-1" presetClass="path" presetSubtype="0" fill="hold" nodeType="withEffect">
                                  <p:stCondLst>
                                    <p:cond delay="1000"/>
                                  </p:stCondLst>
                                  <p:childTnLst>
                                    <p:animMotion origin="layout" path="M 0.000000 0.000000 L 0.006080 -0.539365" pathEditMode="relative">
                                      <p:cBhvr>
                                        <p:cTn id="15" dur="2000" fill="hold"/>
                                        <p:tgtEl>
                                          <p:spTgt spid="347"/>
                                        </p:tgtEl>
                                        <p:attrNameLst>
                                          <p:attrName>ppt_x</p:attrName>
                                          <p:attrName>ppt_y</p:attrName>
                                        </p:attrNameLst>
                                      </p:cBhvr>
                                    </p:animMotion>
                                  </p:childTnLst>
                                </p:cTn>
                              </p:par>
                            </p:childTnLst>
                          </p:cTn>
                        </p:par>
                        <p:par>
                          <p:cTn id="16" fill="hold">
                            <p:stCondLst>
                              <p:cond delay="3000"/>
                            </p:stCondLst>
                            <p:childTnLst>
                              <p:par>
                                <p:cTn id="17" presetID="1" presetClass="exit" presetSubtype="0" fill="hold" grpId="5" nodeType="afterEffect">
                                  <p:stCondLst>
                                    <p:cond delay="0"/>
                                  </p:stCondLst>
                                  <p:iterate>
                                    <p:tmAbs val="0"/>
                                  </p:iterate>
                                  <p:childTnLst>
                                    <p:set>
                                      <p:cBhvr>
                                        <p:cTn id="18" fill="hold">
                                          <p:stCondLst>
                                            <p:cond delay="0"/>
                                          </p:stCondLst>
                                        </p:cTn>
                                        <p:tgtEl>
                                          <p:spTgt spid="347"/>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grpId="6" nodeType="afterEffect">
                                  <p:stCondLst>
                                    <p:cond delay="0"/>
                                  </p:stCondLst>
                                  <p:iterate>
                                    <p:tmAbs val="0"/>
                                  </p:iterate>
                                  <p:childTnLst>
                                    <p:set>
                                      <p:cBhvr>
                                        <p:cTn id="21" fill="hold"/>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P spid="347" grpId="5" animBg="1" advAuto="0"/>
      <p:bldP spid="348" grpId="2" animBg="1" advAuto="0"/>
      <p:bldP spid="351" grpId="6"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Foul Mechanics</a:t>
            </a:r>
          </a:p>
        </p:txBody>
      </p:sp>
      <p:sp>
        <p:nvSpPr>
          <p:cNvPr id="354" name="Shape 354"/>
          <p:cNvSpPr>
            <a:spLocks noGrp="1"/>
          </p:cNvSpPr>
          <p:nvPr>
            <p:ph type="body" idx="4294967295"/>
          </p:nvPr>
        </p:nvSpPr>
        <p:spPr>
          <a:xfrm>
            <a:off x="354012" y="838200"/>
            <a:ext cx="5943601" cy="5867400"/>
          </a:xfrm>
          <a:prstGeom prst="rect">
            <a:avLst/>
          </a:prstGeom>
        </p:spPr>
        <p:txBody>
          <a:bodyPr>
            <a:normAutofit/>
          </a:bodyPr>
          <a:lstStyle/>
          <a:p>
            <a:pPr>
              <a:lnSpc>
                <a:spcPct val="80000"/>
              </a:lnSpc>
              <a:spcBef>
                <a:spcPts val="400"/>
              </a:spcBef>
              <a:buSzTx/>
              <a:buNone/>
              <a:defRPr sz="2000" b="1"/>
            </a:pPr>
            <a:r>
              <a:t>Calling Official</a:t>
            </a:r>
          </a:p>
          <a:p>
            <a:pPr>
              <a:lnSpc>
                <a:spcPct val="80000"/>
              </a:lnSpc>
              <a:buSzTx/>
              <a:buNone/>
              <a:defRPr sz="1800" b="1">
                <a:solidFill>
                  <a:srgbClr val="FFFF00"/>
                </a:solidFill>
              </a:defRPr>
            </a:pPr>
            <a:endParaRPr/>
          </a:p>
          <a:p>
            <a:pPr>
              <a:lnSpc>
                <a:spcPct val="80000"/>
              </a:lnSpc>
              <a:spcBef>
                <a:spcPts val="400"/>
              </a:spcBef>
              <a:buChar char="•"/>
              <a:defRPr sz="1800" b="1">
                <a:solidFill>
                  <a:srgbClr val="FFFF00"/>
                </a:solidFill>
              </a:defRPr>
            </a:pPr>
            <a:r>
              <a:t>Stop clock: whistle, arm straight up with clenched fist</a:t>
            </a:r>
          </a:p>
          <a:p>
            <a:pPr>
              <a:lnSpc>
                <a:spcPct val="80000"/>
              </a:lnSpc>
              <a:spcBef>
                <a:spcPts val="400"/>
              </a:spcBef>
              <a:buChar char="•"/>
              <a:defRPr sz="1800" b="1">
                <a:solidFill>
                  <a:srgbClr val="FFFF00"/>
                </a:solidFill>
              </a:defRPr>
            </a:pPr>
            <a:r>
              <a:t>Point to player’s waist with a straight arm, palm facing down</a:t>
            </a:r>
          </a:p>
          <a:p>
            <a:pPr>
              <a:lnSpc>
                <a:spcPct val="80000"/>
              </a:lnSpc>
              <a:spcBef>
                <a:spcPts val="400"/>
              </a:spcBef>
              <a:buChar char="•"/>
              <a:defRPr sz="1800" b="1">
                <a:solidFill>
                  <a:srgbClr val="FFFF00"/>
                </a:solidFill>
              </a:defRPr>
            </a:pPr>
            <a:r>
              <a:t>Indicate number of free throws (if needed)</a:t>
            </a:r>
          </a:p>
          <a:p>
            <a:pPr>
              <a:lnSpc>
                <a:spcPct val="80000"/>
              </a:lnSpc>
              <a:spcBef>
                <a:spcPts val="400"/>
              </a:spcBef>
              <a:buChar char="•"/>
              <a:defRPr sz="1800" b="1">
                <a:solidFill>
                  <a:srgbClr val="FFFF00"/>
                </a:solidFill>
              </a:defRPr>
            </a:pPr>
            <a:r>
              <a:t>Hustle/run to spot 6 – 8 m from scorer’s table and STOP</a:t>
            </a:r>
          </a:p>
          <a:p>
            <a:pPr>
              <a:lnSpc>
                <a:spcPct val="80000"/>
              </a:lnSpc>
              <a:spcBef>
                <a:spcPts val="400"/>
              </a:spcBef>
              <a:buChar char="•"/>
              <a:defRPr sz="1800" b="1">
                <a:solidFill>
                  <a:srgbClr val="FFFF00"/>
                </a:solidFill>
              </a:defRPr>
            </a:pPr>
            <a:r>
              <a:t>Report while standing still</a:t>
            </a:r>
          </a:p>
          <a:p>
            <a:pPr marL="742950" lvl="1" indent="-285750">
              <a:lnSpc>
                <a:spcPct val="80000"/>
              </a:lnSpc>
              <a:spcBef>
                <a:spcPts val="0"/>
              </a:spcBef>
              <a:defRPr sz="1600" b="1">
                <a:solidFill>
                  <a:srgbClr val="FFFF00"/>
                </a:solidFill>
              </a:defRPr>
            </a:pPr>
            <a:r>
              <a:t>number of player</a:t>
            </a:r>
          </a:p>
          <a:p>
            <a:pPr marL="742950" lvl="1" indent="-285750">
              <a:lnSpc>
                <a:spcPct val="80000"/>
              </a:lnSpc>
              <a:spcBef>
                <a:spcPts val="0"/>
              </a:spcBef>
              <a:defRPr sz="1600" b="1">
                <a:solidFill>
                  <a:srgbClr val="FFFF00"/>
                </a:solidFill>
              </a:defRPr>
            </a:pPr>
            <a:r>
              <a:t>type of foul</a:t>
            </a:r>
          </a:p>
          <a:p>
            <a:pPr marL="742950" lvl="1" indent="-285750">
              <a:lnSpc>
                <a:spcPct val="80000"/>
              </a:lnSpc>
              <a:spcBef>
                <a:spcPts val="0"/>
              </a:spcBef>
              <a:defRPr sz="1600" b="1">
                <a:solidFill>
                  <a:srgbClr val="FFFF00"/>
                </a:solidFill>
              </a:defRPr>
            </a:pPr>
            <a:r>
              <a:t>Number of free throws or direction of play</a:t>
            </a:r>
          </a:p>
          <a:p>
            <a:pPr>
              <a:lnSpc>
                <a:spcPct val="80000"/>
              </a:lnSpc>
              <a:spcBef>
                <a:spcPts val="400"/>
              </a:spcBef>
              <a:buChar char="•"/>
              <a:defRPr sz="1800" b="1">
                <a:solidFill>
                  <a:srgbClr val="FFFF00"/>
                </a:solidFill>
              </a:defRPr>
            </a:pPr>
            <a:r>
              <a:t>(If applicable, count basket first)</a:t>
            </a:r>
          </a:p>
          <a:p>
            <a:pPr>
              <a:lnSpc>
                <a:spcPct val="80000"/>
              </a:lnSpc>
              <a:spcBef>
                <a:spcPts val="400"/>
              </a:spcBef>
              <a:buChar char="•"/>
              <a:defRPr sz="1800" b="1">
                <a:solidFill>
                  <a:srgbClr val="FFFF00"/>
                </a:solidFill>
              </a:defRPr>
            </a:pPr>
            <a:r>
              <a:t>RUN to next position</a:t>
            </a:r>
          </a:p>
          <a:p>
            <a:pPr>
              <a:lnSpc>
                <a:spcPct val="80000"/>
              </a:lnSpc>
              <a:buChar char="•"/>
              <a:defRPr sz="1800" b="1">
                <a:solidFill>
                  <a:srgbClr val="FFFF00"/>
                </a:solidFill>
              </a:defRPr>
            </a:pPr>
            <a:endParaRPr/>
          </a:p>
          <a:p>
            <a:pPr>
              <a:lnSpc>
                <a:spcPct val="80000"/>
              </a:lnSpc>
              <a:spcBef>
                <a:spcPts val="400"/>
              </a:spcBef>
              <a:buSzTx/>
              <a:buNone/>
              <a:defRPr sz="1800" b="1"/>
            </a:pPr>
            <a:r>
              <a:t>Non – calling official</a:t>
            </a:r>
          </a:p>
          <a:p>
            <a:pPr>
              <a:lnSpc>
                <a:spcPct val="80000"/>
              </a:lnSpc>
              <a:buSzTx/>
              <a:buNone/>
              <a:defRPr sz="1800" b="1">
                <a:solidFill>
                  <a:srgbClr val="FFFF00"/>
                </a:solidFill>
              </a:defRPr>
            </a:pPr>
            <a:endParaRPr/>
          </a:p>
          <a:p>
            <a:pPr>
              <a:lnSpc>
                <a:spcPct val="80000"/>
              </a:lnSpc>
              <a:spcBef>
                <a:spcPts val="400"/>
              </a:spcBef>
              <a:buChar char="•"/>
              <a:defRPr sz="1800" b="1">
                <a:solidFill>
                  <a:srgbClr val="FFFF00"/>
                </a:solidFill>
              </a:defRPr>
            </a:pPr>
            <a:r>
              <a:t>keeps all players with-in field of vision</a:t>
            </a:r>
          </a:p>
          <a:p>
            <a:pPr>
              <a:lnSpc>
                <a:spcPct val="80000"/>
              </a:lnSpc>
              <a:spcBef>
                <a:spcPts val="400"/>
              </a:spcBef>
              <a:buChar char="•"/>
              <a:defRPr sz="1800" b="1">
                <a:solidFill>
                  <a:srgbClr val="FFFF00"/>
                </a:solidFill>
              </a:defRPr>
            </a:pPr>
            <a:r>
              <a:t>‘sets table’ as possible for resuming play </a:t>
            </a:r>
          </a:p>
          <a:p>
            <a:pPr>
              <a:lnSpc>
                <a:spcPct val="80000"/>
              </a:lnSpc>
              <a:buSzTx/>
              <a:buNone/>
              <a:defRPr sz="1800" b="1">
                <a:solidFill>
                  <a:srgbClr val="FFFF00"/>
                </a:solidFill>
              </a:defRPr>
            </a:pPr>
            <a:endParaRPr/>
          </a:p>
          <a:p>
            <a:pPr>
              <a:lnSpc>
                <a:spcPct val="80000"/>
              </a:lnSpc>
              <a:spcBef>
                <a:spcPts val="400"/>
              </a:spcBef>
              <a:buSzTx/>
              <a:buNone/>
              <a:defRPr sz="1800" b="1"/>
            </a:pPr>
            <a:r>
              <a:t>Calling official becomes or remains Trail</a:t>
            </a:r>
          </a:p>
        </p:txBody>
      </p:sp>
      <p:pic>
        <p:nvPicPr>
          <p:cNvPr id="355" name="image.jpeg"/>
          <p:cNvPicPr>
            <a:picLocks noChangeAspect="1"/>
          </p:cNvPicPr>
          <p:nvPr/>
        </p:nvPicPr>
        <p:blipFill>
          <a:blip r:embed="rId2">
            <a:extLst/>
          </a:blip>
          <a:stretch>
            <a:fillRect/>
          </a:stretch>
        </p:blipFill>
        <p:spPr>
          <a:xfrm>
            <a:off x="6324600" y="3200400"/>
            <a:ext cx="2689225" cy="1714500"/>
          </a:xfrm>
          <a:prstGeom prst="rect">
            <a:avLst/>
          </a:prstGeom>
          <a:ln w="12700">
            <a:miter lim="400000"/>
          </a:ln>
        </p:spPr>
      </p:pic>
      <p:pic>
        <p:nvPicPr>
          <p:cNvPr id="356" name="image.png"/>
          <p:cNvPicPr>
            <a:picLocks noChangeAspect="1"/>
          </p:cNvPicPr>
          <p:nvPr/>
        </p:nvPicPr>
        <p:blipFill>
          <a:blip r:embed="rId3">
            <a:extLst/>
          </a:blip>
          <a:stretch>
            <a:fillRect/>
          </a:stretch>
        </p:blipFill>
        <p:spPr>
          <a:xfrm>
            <a:off x="6324600" y="1143000"/>
            <a:ext cx="2284413" cy="1943100"/>
          </a:xfrm>
          <a:prstGeom prst="rect">
            <a:avLst/>
          </a:prstGeom>
          <a:ln w="12700">
            <a:miter lim="400000"/>
          </a:ln>
        </p:spPr>
      </p:pic>
      <p:pic>
        <p:nvPicPr>
          <p:cNvPr id="357" name="image.png"/>
          <p:cNvPicPr>
            <a:picLocks noChangeAspect="1"/>
          </p:cNvPicPr>
          <p:nvPr/>
        </p:nvPicPr>
        <p:blipFill>
          <a:blip r:embed="rId4">
            <a:extLst/>
          </a:blip>
          <a:stretch>
            <a:fillRect/>
          </a:stretch>
        </p:blipFill>
        <p:spPr>
          <a:xfrm>
            <a:off x="6324600" y="5095875"/>
            <a:ext cx="2284413" cy="16684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354">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2" nodeType="afterEffect">
                                  <p:stCondLst>
                                    <p:cond delay="0"/>
                                  </p:stCondLst>
                                  <p:iterate>
                                    <p:tmAbs val="0"/>
                                  </p:iterate>
                                  <p:childTnLst>
                                    <p:set>
                                      <p:cBhvr>
                                        <p:cTn id="12" fill="hold"/>
                                        <p:tgtEl>
                                          <p:spTgt spid="35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35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5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54">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354">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354">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354">
                                            <p:txEl>
                                              <p:pRg st="9" end="9"/>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3" nodeType="afterEffect">
                                  <p:stCondLst>
                                    <p:cond delay="0"/>
                                  </p:stCondLst>
                                  <p:iterate>
                                    <p:tmAbs val="0"/>
                                  </p:iterate>
                                  <p:childTnLst>
                                    <p:set>
                                      <p:cBhvr>
                                        <p:cTn id="35" fill="hold"/>
                                        <p:tgtEl>
                                          <p:spTgt spid="35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35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354">
                                            <p:txEl>
                                              <p:pRg st="11" end="11"/>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 nodeType="afterEffect">
                                  <p:stCondLst>
                                    <p:cond delay="0"/>
                                  </p:stCondLst>
                                  <p:iterate>
                                    <p:tmAbs val="0"/>
                                  </p:iterate>
                                  <p:childTnLst>
                                    <p:set>
                                      <p:cBhvr>
                                        <p:cTn id="45" fill="hold"/>
                                        <p:tgtEl>
                                          <p:spTgt spid="354">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iterate>
                                    <p:tmAbs val="0"/>
                                  </p:iterate>
                                  <p:childTnLst>
                                    <p:set>
                                      <p:cBhvr>
                                        <p:cTn id="49" fill="hold"/>
                                        <p:tgtEl>
                                          <p:spTgt spid="354">
                                            <p:txEl>
                                              <p:pRg st="13" end="13"/>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 nodeType="afterEffect">
                                  <p:stCondLst>
                                    <p:cond delay="0"/>
                                  </p:stCondLst>
                                  <p:iterate>
                                    <p:tmAbs val="0"/>
                                  </p:iterate>
                                  <p:childTnLst>
                                    <p:set>
                                      <p:cBhvr>
                                        <p:cTn id="52" fill="hold"/>
                                        <p:tgtEl>
                                          <p:spTgt spid="354">
                                            <p:txEl>
                                              <p:pRg st="14" end="14"/>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 nodeType="afterEffect">
                                  <p:stCondLst>
                                    <p:cond delay="0"/>
                                  </p:stCondLst>
                                  <p:iterate>
                                    <p:tmAbs val="0"/>
                                  </p:iterate>
                                  <p:childTnLst>
                                    <p:set>
                                      <p:cBhvr>
                                        <p:cTn id="55" fill="hold"/>
                                        <p:tgtEl>
                                          <p:spTgt spid="354">
                                            <p:txEl>
                                              <p:pRg st="15" end="15"/>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4" nodeType="afterEffect">
                                  <p:stCondLst>
                                    <p:cond delay="0"/>
                                  </p:stCondLst>
                                  <p:iterate>
                                    <p:tmAbs val="0"/>
                                  </p:iterate>
                                  <p:childTnLst>
                                    <p:set>
                                      <p:cBhvr>
                                        <p:cTn id="58" fill="hold"/>
                                        <p:tgtEl>
                                          <p:spTgt spid="357"/>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 nodeType="afterEffect">
                                  <p:stCondLst>
                                    <p:cond delay="0"/>
                                  </p:stCondLst>
                                  <p:iterate>
                                    <p:tmAbs val="0"/>
                                  </p:iterate>
                                  <p:childTnLst>
                                    <p:set>
                                      <p:cBhvr>
                                        <p:cTn id="61" fill="hold"/>
                                        <p:tgtEl>
                                          <p:spTgt spid="354">
                                            <p:txEl>
                                              <p:pRg st="16" end="16"/>
                                            </p:txEl>
                                          </p:spTgt>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1" nodeType="afterEffect">
                                  <p:stCondLst>
                                    <p:cond delay="0"/>
                                  </p:stCondLst>
                                  <p:iterate>
                                    <p:tmAbs val="0"/>
                                  </p:iterate>
                                  <p:childTnLst>
                                    <p:set>
                                      <p:cBhvr>
                                        <p:cTn id="64" fill="hold"/>
                                        <p:tgtEl>
                                          <p:spTgt spid="354">
                                            <p:txEl>
                                              <p:pRg st="17" end="1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iterate>
                                    <p:tmAbs val="0"/>
                                  </p:iterate>
                                  <p:childTnLst>
                                    <p:set>
                                      <p:cBhvr>
                                        <p:cTn id="68" fill="hold"/>
                                        <p:tgtEl>
                                          <p:spTgt spid="35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build="p" bldLvl="5" animBg="1" advAuto="0"/>
      <p:bldP spid="355" grpId="3" animBg="1" advAuto="0"/>
      <p:bldP spid="356" grpId="2" animBg="1" advAuto="0"/>
      <p:bldP spid="357" grpId="4"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idx="4294967295"/>
          </p:nvPr>
        </p:nvSpPr>
        <p:spPr>
          <a:xfrm>
            <a:off x="457200" y="274637"/>
            <a:ext cx="8229600" cy="1143001"/>
          </a:xfrm>
          <a:prstGeom prst="rect">
            <a:avLst/>
          </a:prstGeom>
        </p:spPr>
        <p:txBody>
          <a:bodyPr>
            <a:normAutofit/>
          </a:bodyPr>
          <a:lstStyle/>
          <a:p>
            <a:pPr>
              <a:defRPr b="1"/>
            </a:pPr>
            <a:r>
              <a:t>Simultaneous </a:t>
            </a:r>
            <a:r>
              <a:rPr sz="2000"/>
              <a:t>(Double)</a:t>
            </a:r>
            <a:r>
              <a:t> Whistles</a:t>
            </a:r>
          </a:p>
        </p:txBody>
      </p:sp>
      <p:sp>
        <p:nvSpPr>
          <p:cNvPr id="360" name="Shape 360"/>
          <p:cNvSpPr>
            <a:spLocks noGrp="1"/>
          </p:cNvSpPr>
          <p:nvPr>
            <p:ph type="body" idx="4294967295"/>
          </p:nvPr>
        </p:nvSpPr>
        <p:spPr>
          <a:xfrm>
            <a:off x="457200" y="1600200"/>
            <a:ext cx="8229600" cy="4419600"/>
          </a:xfrm>
          <a:prstGeom prst="rect">
            <a:avLst/>
          </a:prstGeom>
        </p:spPr>
        <p:txBody>
          <a:bodyPr>
            <a:normAutofit/>
          </a:bodyPr>
          <a:lstStyle/>
          <a:p>
            <a:pPr>
              <a:lnSpc>
                <a:spcPct val="115000"/>
              </a:lnSpc>
              <a:spcBef>
                <a:spcPts val="500"/>
              </a:spcBef>
              <a:buChar char="•"/>
              <a:defRPr sz="2400" b="1">
                <a:solidFill>
                  <a:srgbClr val="FFFF00"/>
                </a:solidFill>
              </a:defRPr>
            </a:pPr>
            <a:r>
              <a:t>cooperation and teamwork is vital</a:t>
            </a:r>
          </a:p>
          <a:p>
            <a:pPr>
              <a:lnSpc>
                <a:spcPct val="115000"/>
              </a:lnSpc>
              <a:spcBef>
                <a:spcPts val="500"/>
              </a:spcBef>
              <a:buChar char="•"/>
              <a:defRPr sz="2400" b="1">
                <a:solidFill>
                  <a:srgbClr val="FFFF00"/>
                </a:solidFill>
              </a:defRPr>
            </a:pPr>
            <a:r>
              <a:t>must be aware of his partner, whenever there is a double whistle</a:t>
            </a:r>
          </a:p>
          <a:p>
            <a:pPr marL="742950" lvl="1" indent="-285750">
              <a:lnSpc>
                <a:spcPct val="115000"/>
              </a:lnSpc>
              <a:spcBef>
                <a:spcPts val="0"/>
              </a:spcBef>
              <a:defRPr sz="2000" b="1">
                <a:solidFill>
                  <a:srgbClr val="FFFF00"/>
                </a:solidFill>
              </a:defRPr>
            </a:pPr>
            <a:r>
              <a:t>No immediate signals</a:t>
            </a:r>
          </a:p>
          <a:p>
            <a:pPr marL="742950" lvl="1" indent="-285750">
              <a:lnSpc>
                <a:spcPct val="115000"/>
              </a:lnSpc>
              <a:spcBef>
                <a:spcPts val="0"/>
              </a:spcBef>
              <a:defRPr sz="2000" b="1">
                <a:solidFill>
                  <a:srgbClr val="FFFF00"/>
                </a:solidFill>
              </a:defRPr>
            </a:pPr>
            <a:r>
              <a:t>establish eye contact</a:t>
            </a:r>
          </a:p>
          <a:p>
            <a:pPr>
              <a:lnSpc>
                <a:spcPct val="115000"/>
              </a:lnSpc>
              <a:spcBef>
                <a:spcPts val="500"/>
              </a:spcBef>
              <a:buChar char="•"/>
              <a:defRPr sz="2400" b="1">
                <a:solidFill>
                  <a:srgbClr val="FFFF00"/>
                </a:solidFill>
              </a:defRPr>
            </a:pPr>
            <a:r>
              <a:t>official nearest to the play will normally take the call</a:t>
            </a:r>
          </a:p>
          <a:p>
            <a:pPr>
              <a:lnSpc>
                <a:spcPct val="115000"/>
              </a:lnSpc>
              <a:spcBef>
                <a:spcPts val="500"/>
              </a:spcBef>
              <a:buChar char="•"/>
              <a:defRPr sz="2400" b="1">
                <a:solidFill>
                  <a:srgbClr val="FFFF00"/>
                </a:solidFill>
              </a:defRPr>
            </a:pPr>
            <a:r>
              <a:t>if not apparent who is nearest, official who the play is coming to takes the call</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image.jpeg"/>
          <p:cNvPicPr>
            <a:picLocks noChangeAspect="1"/>
          </p:cNvPicPr>
          <p:nvPr/>
        </p:nvPicPr>
        <p:blipFill>
          <a:blip r:embed="rId2">
            <a:extLst/>
          </a:blip>
          <a:stretch>
            <a:fillRect/>
          </a:stretch>
        </p:blipFill>
        <p:spPr>
          <a:xfrm>
            <a:off x="1708150" y="1060450"/>
            <a:ext cx="4953000" cy="5637213"/>
          </a:xfrm>
          <a:prstGeom prst="rect">
            <a:avLst/>
          </a:prstGeom>
          <a:ln w="12700">
            <a:miter lim="400000"/>
          </a:ln>
        </p:spPr>
      </p:pic>
      <p:sp>
        <p:nvSpPr>
          <p:cNvPr id="363" name="Shape 363"/>
          <p:cNvSpPr/>
          <p:nvPr/>
        </p:nvSpPr>
        <p:spPr>
          <a:xfrm flipH="1" flipV="1">
            <a:off x="1901825" y="1255394"/>
            <a:ext cx="1905000" cy="1"/>
          </a:xfrm>
          <a:prstGeom prst="line">
            <a:avLst/>
          </a:prstGeom>
          <a:ln w="127000">
            <a:solidFill>
              <a:srgbClr val="000000"/>
            </a:solidFill>
            <a:tailEnd type="triangle"/>
          </a:ln>
        </p:spPr>
        <p:txBody>
          <a:bodyPr lIns="45719" rIns="45719"/>
          <a:lstStyle/>
          <a:p>
            <a:endParaRPr/>
          </a:p>
        </p:txBody>
      </p:sp>
      <p:sp>
        <p:nvSpPr>
          <p:cNvPr id="364" name="Shape 364"/>
          <p:cNvSpPr/>
          <p:nvPr/>
        </p:nvSpPr>
        <p:spPr>
          <a:xfrm>
            <a:off x="2522537" y="2136775"/>
            <a:ext cx="838201"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365" name="Shape 365"/>
          <p:cNvSpPr/>
          <p:nvPr/>
        </p:nvSpPr>
        <p:spPr>
          <a:xfrm>
            <a:off x="914400" y="228599"/>
            <a:ext cx="7239000" cy="5480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b="1"/>
            </a:lvl1pPr>
          </a:lstStyle>
          <a:p>
            <a:r>
              <a:t>Lead Calls Defensive Foul</a:t>
            </a:r>
          </a:p>
        </p:txBody>
      </p:sp>
      <p:grpSp>
        <p:nvGrpSpPr>
          <p:cNvPr id="368" name="Group 368"/>
          <p:cNvGrpSpPr/>
          <p:nvPr/>
        </p:nvGrpSpPr>
        <p:grpSpPr>
          <a:xfrm>
            <a:off x="1590926" y="2090138"/>
            <a:ext cx="615448" cy="696524"/>
            <a:chOff x="0" y="0"/>
            <a:chExt cx="615447" cy="696522"/>
          </a:xfrm>
        </p:grpSpPr>
        <p:pic>
          <p:nvPicPr>
            <p:cNvPr id="366" name="image.png"/>
            <p:cNvPicPr>
              <a:picLocks noChangeAspect="1"/>
            </p:cNvPicPr>
            <p:nvPr/>
          </p:nvPicPr>
          <p:blipFill>
            <a:blip r:embed="rId3">
              <a:extLst/>
            </a:blip>
            <a:stretch>
              <a:fillRect/>
            </a:stretch>
          </p:blipFill>
          <p:spPr>
            <a:xfrm rot="16018246">
              <a:off x="-25652" y="57748"/>
              <a:ext cx="666751" cy="581026"/>
            </a:xfrm>
            <a:prstGeom prst="rect">
              <a:avLst/>
            </a:prstGeom>
            <a:ln w="12700" cap="flat">
              <a:noFill/>
              <a:miter lim="400000"/>
            </a:ln>
            <a:effectLst/>
          </p:spPr>
        </p:pic>
        <p:sp>
          <p:nvSpPr>
            <p:cNvPr id="367" name="Shape 367"/>
            <p:cNvSpPr/>
            <p:nvPr/>
          </p:nvSpPr>
          <p:spPr>
            <a:xfrm>
              <a:off x="269344" y="117427"/>
              <a:ext cx="24482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371" name="Group 371"/>
          <p:cNvGrpSpPr/>
          <p:nvPr/>
        </p:nvGrpSpPr>
        <p:grpSpPr>
          <a:xfrm>
            <a:off x="4260544" y="5370206"/>
            <a:ext cx="899138" cy="899138"/>
            <a:chOff x="0" y="0"/>
            <a:chExt cx="899136" cy="899136"/>
          </a:xfrm>
        </p:grpSpPr>
        <p:pic>
          <p:nvPicPr>
            <p:cNvPr id="369" name="image.png"/>
            <p:cNvPicPr>
              <a:picLocks noChangeAspect="1"/>
            </p:cNvPicPr>
            <p:nvPr/>
          </p:nvPicPr>
          <p:blipFill>
            <a:blip r:embed="rId4">
              <a:extLst/>
            </a:blip>
            <a:stretch>
              <a:fillRect/>
            </a:stretch>
          </p:blipFill>
          <p:spPr>
            <a:xfrm rot="14380490">
              <a:off x="120955" y="120955"/>
              <a:ext cx="657226" cy="657226"/>
            </a:xfrm>
            <a:prstGeom prst="rect">
              <a:avLst/>
            </a:prstGeom>
            <a:ln w="12700" cap="flat">
              <a:noFill/>
              <a:miter lim="400000"/>
            </a:ln>
            <a:effectLst/>
          </p:spPr>
        </p:pic>
        <p:sp>
          <p:nvSpPr>
            <p:cNvPr id="370" name="Shape 370"/>
            <p:cNvSpPr/>
            <p:nvPr/>
          </p:nvSpPr>
          <p:spPr>
            <a:xfrm>
              <a:off x="179132" y="132120"/>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374" name="Group 374"/>
          <p:cNvGrpSpPr/>
          <p:nvPr/>
        </p:nvGrpSpPr>
        <p:grpSpPr>
          <a:xfrm>
            <a:off x="1594101" y="2479075"/>
            <a:ext cx="615448" cy="696524"/>
            <a:chOff x="0" y="0"/>
            <a:chExt cx="615447" cy="696522"/>
          </a:xfrm>
        </p:grpSpPr>
        <p:pic>
          <p:nvPicPr>
            <p:cNvPr id="372" name="image.png"/>
            <p:cNvPicPr>
              <a:picLocks noChangeAspect="1"/>
            </p:cNvPicPr>
            <p:nvPr/>
          </p:nvPicPr>
          <p:blipFill>
            <a:blip r:embed="rId3">
              <a:extLst/>
            </a:blip>
            <a:stretch>
              <a:fillRect/>
            </a:stretch>
          </p:blipFill>
          <p:spPr>
            <a:xfrm rot="16018246">
              <a:off x="-25652" y="57748"/>
              <a:ext cx="666751" cy="581026"/>
            </a:xfrm>
            <a:prstGeom prst="rect">
              <a:avLst/>
            </a:prstGeom>
            <a:ln w="12700" cap="flat">
              <a:noFill/>
              <a:miter lim="400000"/>
            </a:ln>
            <a:effectLst/>
          </p:spPr>
        </p:pic>
        <p:sp>
          <p:nvSpPr>
            <p:cNvPr id="373" name="Shape 373"/>
            <p:cNvSpPr/>
            <p:nvPr/>
          </p:nvSpPr>
          <p:spPr>
            <a:xfrm>
              <a:off x="269344" y="117427"/>
              <a:ext cx="24482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377" name="Group 377"/>
          <p:cNvGrpSpPr/>
          <p:nvPr/>
        </p:nvGrpSpPr>
        <p:grpSpPr>
          <a:xfrm>
            <a:off x="4220856" y="2261881"/>
            <a:ext cx="899138" cy="899138"/>
            <a:chOff x="0" y="0"/>
            <a:chExt cx="899136" cy="899136"/>
          </a:xfrm>
        </p:grpSpPr>
        <p:pic>
          <p:nvPicPr>
            <p:cNvPr id="375" name="image.png"/>
            <p:cNvPicPr>
              <a:picLocks noChangeAspect="1"/>
            </p:cNvPicPr>
            <p:nvPr/>
          </p:nvPicPr>
          <p:blipFill>
            <a:blip r:embed="rId4">
              <a:extLst/>
            </a:blip>
            <a:stretch>
              <a:fillRect/>
            </a:stretch>
          </p:blipFill>
          <p:spPr>
            <a:xfrm rot="14380490">
              <a:off x="120955" y="120955"/>
              <a:ext cx="657226" cy="657226"/>
            </a:xfrm>
            <a:prstGeom prst="rect">
              <a:avLst/>
            </a:prstGeom>
            <a:ln w="12700" cap="flat">
              <a:noFill/>
              <a:miter lim="400000"/>
            </a:ln>
            <a:effectLst/>
          </p:spPr>
        </p:pic>
        <p:sp>
          <p:nvSpPr>
            <p:cNvPr id="376" name="Shape 376"/>
            <p:cNvSpPr/>
            <p:nvPr/>
          </p:nvSpPr>
          <p:spPr>
            <a:xfrm>
              <a:off x="179132" y="132120"/>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
        <p:nvSpPr>
          <p:cNvPr id="378" name="Shape 378"/>
          <p:cNvSpPr/>
          <p:nvPr/>
        </p:nvSpPr>
        <p:spPr>
          <a:xfrm>
            <a:off x="3886200" y="1047750"/>
            <a:ext cx="2209800"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r>
              <a:t>Direction of play</a:t>
            </a:r>
          </a:p>
        </p:txBody>
      </p:sp>
      <p:sp>
        <p:nvSpPr>
          <p:cNvPr id="379" name="Shape 379"/>
          <p:cNvSpPr/>
          <p:nvPr/>
        </p:nvSpPr>
        <p:spPr>
          <a:xfrm>
            <a:off x="6858000" y="1943100"/>
            <a:ext cx="1752600" cy="8840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Lead reports foul and becomes Trail</a:t>
            </a:r>
          </a:p>
        </p:txBody>
      </p:sp>
      <p:sp>
        <p:nvSpPr>
          <p:cNvPr id="380" name="Shape 380"/>
          <p:cNvSpPr/>
          <p:nvPr/>
        </p:nvSpPr>
        <p:spPr>
          <a:xfrm>
            <a:off x="6858000" y="4240212"/>
            <a:ext cx="1787525" cy="14174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Trail watches players while Lead reports foul and now becomes Lead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64"/>
                                        </p:tgtEl>
                                        <p:attrNameLst>
                                          <p:attrName>style.visibility</p:attrName>
                                        </p:attrNameLst>
                                      </p:cBhvr>
                                      <p:to>
                                        <p:strVal val="visible"/>
                                      </p:to>
                                    </p:set>
                                    <p:anim calcmode="lin" valueType="num">
                                      <p:cBhvr>
                                        <p:cTn id="7" dur="1000" fill="hold"/>
                                        <p:tgtEl>
                                          <p:spTgt spid="364"/>
                                        </p:tgtEl>
                                        <p:attrNameLst>
                                          <p:attrName>ppt_w</p:attrName>
                                        </p:attrNameLst>
                                      </p:cBhvr>
                                      <p:tavLst>
                                        <p:tav tm="0">
                                          <p:val>
                                            <p:fltVal val="0"/>
                                          </p:val>
                                        </p:tav>
                                        <p:tav tm="100000">
                                          <p:val>
                                            <p:strVal val="#ppt_w"/>
                                          </p:val>
                                        </p:tav>
                                      </p:tavLst>
                                    </p:anim>
                                    <p:anim calcmode="lin" valueType="num">
                                      <p:cBhvr>
                                        <p:cTn id="8" dur="1000" fill="hold"/>
                                        <p:tgtEl>
                                          <p:spTgt spid="3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fill="hold" nodeType="clickEffect">
                                  <p:stCondLst>
                                    <p:cond delay="0"/>
                                  </p:stCondLst>
                                  <p:childTnLst>
                                    <p:animMotion origin="layout" path="M 0.000000 0.000000 L 0.274997 0.022220" pathEditMode="relative">
                                      <p:cBhvr>
                                        <p:cTn id="12" dur="2000" fill="hold"/>
                                        <p:tgtEl>
                                          <p:spTgt spid="368"/>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grpId="3" nodeType="afterEffect">
                                  <p:stCondLst>
                                    <p:cond delay="0"/>
                                  </p:stCondLst>
                                  <p:iterate>
                                    <p:tmAbs val="0"/>
                                  </p:iterate>
                                  <p:childTnLst>
                                    <p:set>
                                      <p:cBhvr>
                                        <p:cTn id="15" fill="hold">
                                          <p:stCondLst>
                                            <p:cond delay="0"/>
                                          </p:stCondLst>
                                        </p:cTn>
                                        <p:tgtEl>
                                          <p:spTgt spid="368"/>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4" nodeType="afterEffect">
                                  <p:stCondLst>
                                    <p:cond delay="0"/>
                                  </p:stCondLst>
                                  <p:iterate>
                                    <p:tmAbs val="0"/>
                                  </p:iterate>
                                  <p:childTnLst>
                                    <p:set>
                                      <p:cBhvr>
                                        <p:cTn id="18" fill="hold"/>
                                        <p:tgtEl>
                                          <p:spTgt spid="37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5" nodeType="afterEffect">
                                  <p:stCondLst>
                                    <p:cond delay="0"/>
                                  </p:stCondLst>
                                  <p:iterate>
                                    <p:tmAbs val="0"/>
                                  </p:iterate>
                                  <p:childTnLst>
                                    <p:set>
                                      <p:cBhvr>
                                        <p:cTn id="21" fill="hold"/>
                                        <p:tgtEl>
                                          <p:spTgt spid="377"/>
                                        </p:tgtEl>
                                        <p:attrNameLst>
                                          <p:attrName>style.visibility</p:attrName>
                                        </p:attrNameLst>
                                      </p:cBhvr>
                                      <p:to>
                                        <p:strVal val="visible"/>
                                      </p:to>
                                    </p:set>
                                  </p:childTnLst>
                                </p:cTn>
                              </p:par>
                            </p:childTnLst>
                          </p:cTn>
                        </p:par>
                        <p:par>
                          <p:cTn id="22" fill="hold">
                            <p:stCondLst>
                              <p:cond delay="0"/>
                            </p:stCondLst>
                            <p:childTnLst>
                              <p:par>
                                <p:cTn id="23" presetID="-1" presetClass="path" presetSubtype="0" fill="hold" nodeType="afterEffect">
                                  <p:stCondLst>
                                    <p:cond delay="0"/>
                                  </p:stCondLst>
                                  <p:childTnLst>
                                    <p:animMotion origin="layout" path="M 0.000000 0.000000 L 0.027094 0.403714" pathEditMode="relative">
                                      <p:cBhvr>
                                        <p:cTn id="24" dur="2000" fill="hold"/>
                                        <p:tgtEl>
                                          <p:spTgt spid="377"/>
                                        </p:tgtEl>
                                        <p:attrNameLst>
                                          <p:attrName>ppt_x</p:attrName>
                                          <p:attrName>ppt_y</p:attrName>
                                        </p:attrNameLst>
                                      </p:cBhvr>
                                    </p:animMotion>
                                  </p:childTnLst>
                                </p:cTn>
                              </p:par>
                            </p:childTnLst>
                          </p:cTn>
                        </p:par>
                        <p:par>
                          <p:cTn id="25" fill="hold">
                            <p:stCondLst>
                              <p:cond delay="0"/>
                            </p:stCondLst>
                            <p:childTnLst>
                              <p:par>
                                <p:cTn id="26" presetID="-1" presetClass="path" presetSubtype="0" fill="hold" nodeType="withEffect">
                                  <p:stCondLst>
                                    <p:cond delay="0"/>
                                  </p:stCondLst>
                                  <p:childTnLst>
                                    <p:animMotion origin="layout" path="M 0.000000 0.000000 L -0.298443 -0.437499" pathEditMode="relative">
                                      <p:cBhvr>
                                        <p:cTn id="27" dur="2000" fill="hold"/>
                                        <p:tgtEl>
                                          <p:spTgt spid="371"/>
                                        </p:tgtEl>
                                        <p:attrNameLst>
                                          <p:attrName>ppt_x</p:attrName>
                                          <p:attrName>ppt_y</p:attrName>
                                        </p:attrNameLst>
                                      </p:cBhvr>
                                    </p:animMotion>
                                  </p:childTnLst>
                                </p:cTn>
                              </p:par>
                            </p:childTnLst>
                          </p:cTn>
                        </p:par>
                        <p:par>
                          <p:cTn id="28" fill="hold">
                            <p:stCondLst>
                              <p:cond delay="2000"/>
                            </p:stCondLst>
                            <p:childTnLst>
                              <p:par>
                                <p:cTn id="29" presetID="1" presetClass="entr" presetSubtype="0" fill="hold" grpId="8" nodeType="afterEffect">
                                  <p:stCondLst>
                                    <p:cond delay="0"/>
                                  </p:stCondLst>
                                  <p:iterate>
                                    <p:tmAbs val="0"/>
                                  </p:iterate>
                                  <p:childTnLst>
                                    <p:set>
                                      <p:cBhvr>
                                        <p:cTn id="30" fill="hold"/>
                                        <p:tgtEl>
                                          <p:spTgt spid="380"/>
                                        </p:tgtEl>
                                        <p:attrNameLst>
                                          <p:attrName>style.visibility</p:attrName>
                                        </p:attrNameLst>
                                      </p:cBhvr>
                                      <p:to>
                                        <p:strVal val="visible"/>
                                      </p:to>
                                    </p:set>
                                  </p:childTnLst>
                                </p:cTn>
                              </p:par>
                            </p:childTnLst>
                          </p:cTn>
                        </p:par>
                        <p:par>
                          <p:cTn id="31" fill="hold">
                            <p:stCondLst>
                              <p:cond delay="2000"/>
                            </p:stCondLst>
                            <p:childTnLst>
                              <p:par>
                                <p:cTn id="32" presetID="1" presetClass="exit" presetSubtype="0" fill="hold" grpId="9" nodeType="afterEffect">
                                  <p:stCondLst>
                                    <p:cond delay="0"/>
                                  </p:stCondLst>
                                  <p:iterate>
                                    <p:tmAbs val="0"/>
                                  </p:iterate>
                                  <p:childTnLst>
                                    <p:set>
                                      <p:cBhvr>
                                        <p:cTn id="33" fill="hold">
                                          <p:stCondLst>
                                            <p:cond delay="0"/>
                                          </p:stCondLst>
                                        </p:cTn>
                                        <p:tgtEl>
                                          <p:spTgt spid="371"/>
                                        </p:tgtEl>
                                        <p:attrNameLst>
                                          <p:attrName>style.visibility</p:attrName>
                                        </p:attrNameLst>
                                      </p:cBhvr>
                                      <p:to>
                                        <p:strVal val="hidden"/>
                                      </p:to>
                                    </p:set>
                                  </p:childTnLst>
                                </p:cTn>
                              </p:par>
                            </p:childTnLst>
                          </p:cTn>
                        </p:par>
                        <p:par>
                          <p:cTn id="34" fill="hold">
                            <p:stCondLst>
                              <p:cond delay="2000"/>
                            </p:stCondLst>
                            <p:childTnLst>
                              <p:par>
                                <p:cTn id="35" presetID="1" presetClass="entr" presetSubtype="0" fill="hold" grpId="10" nodeType="afterEffect">
                                  <p:stCondLst>
                                    <p:cond delay="0"/>
                                  </p:stCondLst>
                                  <p:iterate>
                                    <p:tmAbs val="0"/>
                                  </p:iterate>
                                  <p:childTnLst>
                                    <p:set>
                                      <p:cBhvr>
                                        <p:cTn id="36" fill="hold"/>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animBg="1" advAuto="0"/>
      <p:bldP spid="368" grpId="3" animBg="1" advAuto="0"/>
      <p:bldP spid="371" grpId="9" animBg="1" advAuto="0"/>
      <p:bldP spid="374" grpId="10" animBg="1" advAuto="0"/>
      <p:bldP spid="377" grpId="5" animBg="1" advAuto="0"/>
      <p:bldP spid="379" grpId="4" animBg="1" advAuto="0"/>
      <p:bldP spid="380" grpId="8"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image.jpeg"/>
          <p:cNvPicPr>
            <a:picLocks noChangeAspect="1"/>
          </p:cNvPicPr>
          <p:nvPr/>
        </p:nvPicPr>
        <p:blipFill>
          <a:blip r:embed="rId2">
            <a:extLst/>
          </a:blip>
          <a:stretch>
            <a:fillRect/>
          </a:stretch>
        </p:blipFill>
        <p:spPr>
          <a:xfrm>
            <a:off x="1708150" y="1060450"/>
            <a:ext cx="4953000" cy="5637213"/>
          </a:xfrm>
          <a:prstGeom prst="rect">
            <a:avLst/>
          </a:prstGeom>
          <a:ln w="12700">
            <a:miter lim="400000"/>
          </a:ln>
        </p:spPr>
      </p:pic>
      <p:sp>
        <p:nvSpPr>
          <p:cNvPr id="383" name="Shape 383"/>
          <p:cNvSpPr/>
          <p:nvPr/>
        </p:nvSpPr>
        <p:spPr>
          <a:xfrm flipH="1" flipV="1">
            <a:off x="2420937" y="1247457"/>
            <a:ext cx="1633538" cy="1"/>
          </a:xfrm>
          <a:prstGeom prst="line">
            <a:avLst/>
          </a:prstGeom>
          <a:ln w="127000">
            <a:solidFill>
              <a:srgbClr val="000000"/>
            </a:solidFill>
            <a:tailEnd type="triangle"/>
          </a:ln>
        </p:spPr>
        <p:txBody>
          <a:bodyPr lIns="45719" rIns="45719"/>
          <a:lstStyle/>
          <a:p>
            <a:endParaRPr/>
          </a:p>
        </p:txBody>
      </p:sp>
      <p:sp>
        <p:nvSpPr>
          <p:cNvPr id="384" name="Shape 384"/>
          <p:cNvSpPr/>
          <p:nvPr/>
        </p:nvSpPr>
        <p:spPr>
          <a:xfrm>
            <a:off x="2522537" y="2136775"/>
            <a:ext cx="838201"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385" name="Shape 385"/>
          <p:cNvSpPr/>
          <p:nvPr/>
        </p:nvSpPr>
        <p:spPr>
          <a:xfrm>
            <a:off x="914400" y="228599"/>
            <a:ext cx="7239000" cy="5480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b="1"/>
            </a:lvl1pPr>
          </a:lstStyle>
          <a:p>
            <a:r>
              <a:t>Lead Calls Offensive Foul</a:t>
            </a:r>
          </a:p>
        </p:txBody>
      </p:sp>
      <p:grpSp>
        <p:nvGrpSpPr>
          <p:cNvPr id="388" name="Group 388"/>
          <p:cNvGrpSpPr/>
          <p:nvPr/>
        </p:nvGrpSpPr>
        <p:grpSpPr>
          <a:xfrm>
            <a:off x="1590926" y="2090138"/>
            <a:ext cx="615448" cy="696524"/>
            <a:chOff x="0" y="0"/>
            <a:chExt cx="615447" cy="696522"/>
          </a:xfrm>
        </p:grpSpPr>
        <p:pic>
          <p:nvPicPr>
            <p:cNvPr id="386" name="image.png"/>
            <p:cNvPicPr>
              <a:picLocks noChangeAspect="1"/>
            </p:cNvPicPr>
            <p:nvPr/>
          </p:nvPicPr>
          <p:blipFill>
            <a:blip r:embed="rId3">
              <a:extLst/>
            </a:blip>
            <a:stretch>
              <a:fillRect/>
            </a:stretch>
          </p:blipFill>
          <p:spPr>
            <a:xfrm rot="16018246">
              <a:off x="-25652" y="57748"/>
              <a:ext cx="666751" cy="581026"/>
            </a:xfrm>
            <a:prstGeom prst="rect">
              <a:avLst/>
            </a:prstGeom>
            <a:ln w="12700" cap="flat">
              <a:noFill/>
              <a:miter lim="400000"/>
            </a:ln>
            <a:effectLst/>
          </p:spPr>
        </p:pic>
        <p:sp>
          <p:nvSpPr>
            <p:cNvPr id="387" name="Shape 387"/>
            <p:cNvSpPr/>
            <p:nvPr/>
          </p:nvSpPr>
          <p:spPr>
            <a:xfrm>
              <a:off x="269344" y="117427"/>
              <a:ext cx="24482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391" name="Group 391"/>
          <p:cNvGrpSpPr/>
          <p:nvPr/>
        </p:nvGrpSpPr>
        <p:grpSpPr>
          <a:xfrm>
            <a:off x="4260544" y="5370206"/>
            <a:ext cx="899138" cy="899138"/>
            <a:chOff x="0" y="0"/>
            <a:chExt cx="899136" cy="899136"/>
          </a:xfrm>
        </p:grpSpPr>
        <p:pic>
          <p:nvPicPr>
            <p:cNvPr id="389" name="image.png"/>
            <p:cNvPicPr>
              <a:picLocks noChangeAspect="1"/>
            </p:cNvPicPr>
            <p:nvPr/>
          </p:nvPicPr>
          <p:blipFill>
            <a:blip r:embed="rId4">
              <a:extLst/>
            </a:blip>
            <a:stretch>
              <a:fillRect/>
            </a:stretch>
          </p:blipFill>
          <p:spPr>
            <a:xfrm rot="14380490">
              <a:off x="120955" y="120955"/>
              <a:ext cx="657226" cy="657226"/>
            </a:xfrm>
            <a:prstGeom prst="rect">
              <a:avLst/>
            </a:prstGeom>
            <a:ln w="12700" cap="flat">
              <a:noFill/>
              <a:miter lim="400000"/>
            </a:ln>
            <a:effectLst/>
          </p:spPr>
        </p:pic>
        <p:sp>
          <p:nvSpPr>
            <p:cNvPr id="390" name="Shape 390"/>
            <p:cNvSpPr/>
            <p:nvPr/>
          </p:nvSpPr>
          <p:spPr>
            <a:xfrm>
              <a:off x="179132" y="132120"/>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
        <p:nvSpPr>
          <p:cNvPr id="392" name="Shape 392"/>
          <p:cNvSpPr/>
          <p:nvPr/>
        </p:nvSpPr>
        <p:spPr>
          <a:xfrm>
            <a:off x="4054475" y="1046162"/>
            <a:ext cx="2209800"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lvl1pPr>
          </a:lstStyle>
          <a:p>
            <a:r>
              <a:t>Direction of play</a:t>
            </a:r>
          </a:p>
        </p:txBody>
      </p:sp>
      <p:sp>
        <p:nvSpPr>
          <p:cNvPr id="393" name="Shape 393"/>
          <p:cNvSpPr/>
          <p:nvPr/>
        </p:nvSpPr>
        <p:spPr>
          <a:xfrm>
            <a:off x="6878637" y="2090737"/>
            <a:ext cx="1600201" cy="11507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Lead reports foul and goes back to become Trail</a:t>
            </a:r>
          </a:p>
        </p:txBody>
      </p:sp>
      <p:sp>
        <p:nvSpPr>
          <p:cNvPr id="394" name="Shape 394"/>
          <p:cNvSpPr/>
          <p:nvPr/>
        </p:nvSpPr>
        <p:spPr>
          <a:xfrm>
            <a:off x="6878637" y="3652837"/>
            <a:ext cx="1577976" cy="16841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Trail watches players while Lead reports foul stays put and becomes Lead</a:t>
            </a:r>
          </a:p>
        </p:txBody>
      </p:sp>
      <p:sp>
        <p:nvSpPr>
          <p:cNvPr id="395" name="Shape 395"/>
          <p:cNvSpPr/>
          <p:nvPr/>
        </p:nvSpPr>
        <p:spPr>
          <a:xfrm>
            <a:off x="4579937" y="1739900"/>
            <a:ext cx="1238251" cy="0"/>
          </a:xfrm>
          <a:prstGeom prst="line">
            <a:avLst/>
          </a:prstGeom>
          <a:ln w="127000">
            <a:solidFill>
              <a:srgbClr val="C00000"/>
            </a:solidFill>
            <a:tailEnd type="triangle"/>
          </a:ln>
        </p:spPr>
        <p:txBody>
          <a:bodyPr lIns="45719" rIns="45719"/>
          <a:lstStyle/>
          <a:p>
            <a:endParaRPr/>
          </a:p>
        </p:txBody>
      </p:sp>
      <p:sp>
        <p:nvSpPr>
          <p:cNvPr id="396" name="Shape 396"/>
          <p:cNvSpPr/>
          <p:nvPr/>
        </p:nvSpPr>
        <p:spPr>
          <a:xfrm>
            <a:off x="2522537" y="1628775"/>
            <a:ext cx="2209801"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solidFill>
                  <a:srgbClr val="C00000"/>
                </a:solidFill>
              </a:defRPr>
            </a:lvl1pPr>
          </a:lstStyle>
          <a:p>
            <a:r>
              <a:t>New Direction of play</a:t>
            </a:r>
          </a:p>
        </p:txBody>
      </p:sp>
      <p:grpSp>
        <p:nvGrpSpPr>
          <p:cNvPr id="399" name="Group 399"/>
          <p:cNvGrpSpPr/>
          <p:nvPr/>
        </p:nvGrpSpPr>
        <p:grpSpPr>
          <a:xfrm>
            <a:off x="4379326" y="2288076"/>
            <a:ext cx="661573" cy="735623"/>
            <a:chOff x="0" y="0"/>
            <a:chExt cx="661572" cy="735622"/>
          </a:xfrm>
        </p:grpSpPr>
        <p:pic>
          <p:nvPicPr>
            <p:cNvPr id="397" name="image.png"/>
            <p:cNvPicPr>
              <a:picLocks noChangeAspect="1"/>
            </p:cNvPicPr>
            <p:nvPr/>
          </p:nvPicPr>
          <p:blipFill>
            <a:blip r:embed="rId3">
              <a:extLst/>
            </a:blip>
            <a:stretch>
              <a:fillRect/>
            </a:stretch>
          </p:blipFill>
          <p:spPr>
            <a:xfrm rot="15758857">
              <a:off x="-2589" y="77298"/>
              <a:ext cx="666751" cy="581026"/>
            </a:xfrm>
            <a:prstGeom prst="rect">
              <a:avLst/>
            </a:prstGeom>
            <a:ln w="12700" cap="flat">
              <a:noFill/>
              <a:miter lim="400000"/>
            </a:ln>
            <a:effectLst/>
          </p:spPr>
        </p:pic>
        <p:sp>
          <p:nvSpPr>
            <p:cNvPr id="398" name="Shape 398"/>
            <p:cNvSpPr/>
            <p:nvPr/>
          </p:nvSpPr>
          <p:spPr>
            <a:xfrm>
              <a:off x="320327" y="136977"/>
              <a:ext cx="200128"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402" name="Group 402"/>
          <p:cNvGrpSpPr/>
          <p:nvPr/>
        </p:nvGrpSpPr>
        <p:grpSpPr>
          <a:xfrm>
            <a:off x="4513609" y="5543318"/>
            <a:ext cx="913707" cy="913948"/>
            <a:chOff x="0" y="0"/>
            <a:chExt cx="913705" cy="913947"/>
          </a:xfrm>
        </p:grpSpPr>
        <p:pic>
          <p:nvPicPr>
            <p:cNvPr id="400" name="image.png"/>
            <p:cNvPicPr>
              <a:picLocks noChangeAspect="1"/>
            </p:cNvPicPr>
            <p:nvPr/>
          </p:nvPicPr>
          <p:blipFill>
            <a:blip r:embed="rId4">
              <a:extLst/>
            </a:blip>
            <a:stretch>
              <a:fillRect/>
            </a:stretch>
          </p:blipFill>
          <p:spPr>
            <a:xfrm rot="18255890">
              <a:off x="127782" y="128361"/>
              <a:ext cx="658142" cy="657226"/>
            </a:xfrm>
            <a:prstGeom prst="rect">
              <a:avLst/>
            </a:prstGeom>
            <a:ln w="12700" cap="flat">
              <a:noFill/>
              <a:miter lim="400000"/>
            </a:ln>
            <a:effectLst/>
          </p:spPr>
        </p:pic>
        <p:sp>
          <p:nvSpPr>
            <p:cNvPr id="401" name="Shape 401"/>
            <p:cNvSpPr/>
            <p:nvPr/>
          </p:nvSpPr>
          <p:spPr>
            <a:xfrm>
              <a:off x="271371" y="55794"/>
              <a:ext cx="29267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84"/>
                                        </p:tgtEl>
                                        <p:attrNameLst>
                                          <p:attrName>style.visibility</p:attrName>
                                        </p:attrNameLst>
                                      </p:cBhvr>
                                      <p:to>
                                        <p:strVal val="visible"/>
                                      </p:to>
                                    </p:set>
                                    <p:anim calcmode="lin" valueType="num">
                                      <p:cBhvr>
                                        <p:cTn id="7" dur="1000" fill="hold"/>
                                        <p:tgtEl>
                                          <p:spTgt spid="384"/>
                                        </p:tgtEl>
                                        <p:attrNameLst>
                                          <p:attrName>ppt_w</p:attrName>
                                        </p:attrNameLst>
                                      </p:cBhvr>
                                      <p:tavLst>
                                        <p:tav tm="0">
                                          <p:val>
                                            <p:fltVal val="0"/>
                                          </p:val>
                                        </p:tav>
                                        <p:tav tm="100000">
                                          <p:val>
                                            <p:strVal val="#ppt_w"/>
                                          </p:val>
                                        </p:tav>
                                      </p:tavLst>
                                    </p:anim>
                                    <p:anim calcmode="lin" valueType="num">
                                      <p:cBhvr>
                                        <p:cTn id="8" dur="1000" fill="hold"/>
                                        <p:tgtEl>
                                          <p:spTgt spid="3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fill="hold" nodeType="clickEffect">
                                  <p:stCondLst>
                                    <p:cond delay="0"/>
                                  </p:stCondLst>
                                  <p:childTnLst>
                                    <p:animMotion origin="layout" path="M 0.000000 0.000000 L 0.284549 0.028926" pathEditMode="relative">
                                      <p:cBhvr>
                                        <p:cTn id="12" dur="2000" fill="hold"/>
                                        <p:tgtEl>
                                          <p:spTgt spid="388"/>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grpId="3" nodeType="afterEffect">
                                  <p:stCondLst>
                                    <p:cond delay="0"/>
                                  </p:stCondLst>
                                  <p:iterate>
                                    <p:tmAbs val="0"/>
                                  </p:iterate>
                                  <p:childTnLst>
                                    <p:set>
                                      <p:cBhvr>
                                        <p:cTn id="15" fill="hold">
                                          <p:stCondLst>
                                            <p:cond delay="0"/>
                                          </p:stCondLst>
                                        </p:cTn>
                                        <p:tgtEl>
                                          <p:spTgt spid="388"/>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4" nodeType="afterEffect">
                                  <p:stCondLst>
                                    <p:cond delay="0"/>
                                  </p:stCondLst>
                                  <p:iterate>
                                    <p:tmAbs val="0"/>
                                  </p:iterate>
                                  <p:childTnLst>
                                    <p:set>
                                      <p:cBhvr>
                                        <p:cTn id="18" fill="hold"/>
                                        <p:tgtEl>
                                          <p:spTgt spid="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fill="hold" nodeType="clickEffect">
                                  <p:stCondLst>
                                    <p:cond delay="0"/>
                                  </p:stCondLst>
                                  <p:childTnLst>
                                    <p:animMotion origin="layout" path="M 0.000000 0.000000 L -0.290790 -0.013200" pathEditMode="relative">
                                      <p:cBhvr>
                                        <p:cTn id="26" dur="2000" fill="hold"/>
                                        <p:tgtEl>
                                          <p:spTgt spid="399"/>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7" nodeType="afterEffect">
                                  <p:stCondLst>
                                    <p:cond delay="0"/>
                                  </p:stCondLst>
                                  <p:iterate>
                                    <p:tmAbs val="0"/>
                                  </p:iterate>
                                  <p:childTnLst>
                                    <p:set>
                                      <p:cBhvr>
                                        <p:cTn id="29" fill="hold"/>
                                        <p:tgtEl>
                                          <p:spTgt spid="394"/>
                                        </p:tgtEl>
                                        <p:attrNameLst>
                                          <p:attrName>style.visibility</p:attrName>
                                        </p:attrNameLst>
                                      </p:cBhvr>
                                      <p:to>
                                        <p:strVal val="visible"/>
                                      </p:to>
                                    </p:set>
                                  </p:childTnLst>
                                </p:cTn>
                              </p:par>
                            </p:childTnLst>
                          </p:cTn>
                        </p:par>
                        <p:par>
                          <p:cTn id="30" fill="hold">
                            <p:stCondLst>
                              <p:cond delay="2000"/>
                            </p:stCondLst>
                            <p:childTnLst>
                              <p:par>
                                <p:cTn id="31" presetID="1" presetClass="exit" presetSubtype="0" fill="hold" grpId="8" nodeType="afterEffect">
                                  <p:stCondLst>
                                    <p:cond delay="1000"/>
                                  </p:stCondLst>
                                  <p:iterate>
                                    <p:tmAbs val="0"/>
                                  </p:iterate>
                                  <p:childTnLst>
                                    <p:set>
                                      <p:cBhvr>
                                        <p:cTn id="32" fill="hold">
                                          <p:stCondLst>
                                            <p:cond delay="0"/>
                                          </p:stCondLst>
                                        </p:cTn>
                                        <p:tgtEl>
                                          <p:spTgt spid="391"/>
                                        </p:tgtEl>
                                        <p:attrNameLst>
                                          <p:attrName>style.visibility</p:attrName>
                                        </p:attrNameLst>
                                      </p:cBhvr>
                                      <p:to>
                                        <p:strVal val="hidden"/>
                                      </p:to>
                                    </p:set>
                                  </p:childTnLst>
                                </p:cTn>
                              </p:par>
                            </p:childTnLst>
                          </p:cTn>
                        </p:par>
                        <p:par>
                          <p:cTn id="33" fill="hold">
                            <p:stCondLst>
                              <p:cond delay="3000"/>
                            </p:stCondLst>
                            <p:childTnLst>
                              <p:par>
                                <p:cTn id="34" presetID="1" presetClass="entr" presetSubtype="0" fill="hold" grpId="9" nodeType="afterEffect">
                                  <p:stCondLst>
                                    <p:cond delay="0"/>
                                  </p:stCondLst>
                                  <p:iterate>
                                    <p:tmAbs val="0"/>
                                  </p:iterate>
                                  <p:childTnLst>
                                    <p:set>
                                      <p:cBhvr>
                                        <p:cTn id="35" fill="hold"/>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animBg="1" advAuto="0"/>
      <p:bldP spid="388" grpId="3" animBg="1" advAuto="0"/>
      <p:bldP spid="391" grpId="8" animBg="1" advAuto="0"/>
      <p:bldP spid="393" grpId="4" animBg="1" advAuto="0"/>
      <p:bldP spid="394" grpId="7" animBg="1" advAuto="0"/>
      <p:bldP spid="399" grpId="5" animBg="1" advAuto="0"/>
      <p:bldP spid="402" grpId="9"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image.jpeg"/>
          <p:cNvPicPr>
            <a:picLocks noChangeAspect="1"/>
          </p:cNvPicPr>
          <p:nvPr/>
        </p:nvPicPr>
        <p:blipFill>
          <a:blip r:embed="rId2">
            <a:extLst/>
          </a:blip>
          <a:stretch>
            <a:fillRect/>
          </a:stretch>
        </p:blipFill>
        <p:spPr>
          <a:xfrm>
            <a:off x="1717675" y="857250"/>
            <a:ext cx="4953000" cy="5637213"/>
          </a:xfrm>
          <a:prstGeom prst="rect">
            <a:avLst/>
          </a:prstGeom>
          <a:ln w="12700">
            <a:miter lim="400000"/>
          </a:ln>
        </p:spPr>
      </p:pic>
      <p:sp>
        <p:nvSpPr>
          <p:cNvPr id="405" name="Shape 405"/>
          <p:cNvSpPr/>
          <p:nvPr/>
        </p:nvSpPr>
        <p:spPr>
          <a:xfrm flipH="1" flipV="1">
            <a:off x="2413000" y="1076007"/>
            <a:ext cx="1633538" cy="1"/>
          </a:xfrm>
          <a:prstGeom prst="line">
            <a:avLst/>
          </a:prstGeom>
          <a:ln w="127000">
            <a:solidFill>
              <a:srgbClr val="000000"/>
            </a:solidFill>
            <a:tailEnd type="triangle"/>
          </a:ln>
        </p:spPr>
        <p:txBody>
          <a:bodyPr lIns="45719" rIns="45719"/>
          <a:lstStyle/>
          <a:p>
            <a:endParaRPr/>
          </a:p>
        </p:txBody>
      </p:sp>
      <p:sp>
        <p:nvSpPr>
          <p:cNvPr id="406" name="Shape 406"/>
          <p:cNvSpPr/>
          <p:nvPr/>
        </p:nvSpPr>
        <p:spPr>
          <a:xfrm>
            <a:off x="3208337" y="4951412"/>
            <a:ext cx="838201" cy="838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407" name="Shape 407"/>
          <p:cNvSpPr/>
          <p:nvPr/>
        </p:nvSpPr>
        <p:spPr>
          <a:xfrm>
            <a:off x="914400" y="228599"/>
            <a:ext cx="7239000" cy="5480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b="1"/>
            </a:lvl1pPr>
          </a:lstStyle>
          <a:p>
            <a:r>
              <a:t>Trail Calls Offensive Foul</a:t>
            </a:r>
          </a:p>
        </p:txBody>
      </p:sp>
      <p:grpSp>
        <p:nvGrpSpPr>
          <p:cNvPr id="410" name="Group 410"/>
          <p:cNvGrpSpPr/>
          <p:nvPr/>
        </p:nvGrpSpPr>
        <p:grpSpPr>
          <a:xfrm>
            <a:off x="1644901" y="2669575"/>
            <a:ext cx="615449" cy="696524"/>
            <a:chOff x="0" y="0"/>
            <a:chExt cx="615447" cy="696522"/>
          </a:xfrm>
        </p:grpSpPr>
        <p:pic>
          <p:nvPicPr>
            <p:cNvPr id="408" name="image.png"/>
            <p:cNvPicPr>
              <a:picLocks noChangeAspect="1"/>
            </p:cNvPicPr>
            <p:nvPr/>
          </p:nvPicPr>
          <p:blipFill>
            <a:blip r:embed="rId3">
              <a:extLst/>
            </a:blip>
            <a:stretch>
              <a:fillRect/>
            </a:stretch>
          </p:blipFill>
          <p:spPr>
            <a:xfrm rot="16018246">
              <a:off x="-25652" y="57748"/>
              <a:ext cx="666751" cy="581026"/>
            </a:xfrm>
            <a:prstGeom prst="rect">
              <a:avLst/>
            </a:prstGeom>
            <a:ln w="12700" cap="flat">
              <a:noFill/>
              <a:miter lim="400000"/>
            </a:ln>
            <a:effectLst/>
          </p:spPr>
        </p:pic>
        <p:sp>
          <p:nvSpPr>
            <p:cNvPr id="409" name="Shape 409"/>
            <p:cNvSpPr/>
            <p:nvPr/>
          </p:nvSpPr>
          <p:spPr>
            <a:xfrm>
              <a:off x="269344" y="117427"/>
              <a:ext cx="24482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413" name="Group 413"/>
          <p:cNvGrpSpPr/>
          <p:nvPr/>
        </p:nvGrpSpPr>
        <p:grpSpPr>
          <a:xfrm>
            <a:off x="4260544" y="5370206"/>
            <a:ext cx="899138" cy="899138"/>
            <a:chOff x="0" y="0"/>
            <a:chExt cx="899136" cy="899136"/>
          </a:xfrm>
        </p:grpSpPr>
        <p:pic>
          <p:nvPicPr>
            <p:cNvPr id="411" name="image.png"/>
            <p:cNvPicPr>
              <a:picLocks noChangeAspect="1"/>
            </p:cNvPicPr>
            <p:nvPr/>
          </p:nvPicPr>
          <p:blipFill>
            <a:blip r:embed="rId4">
              <a:extLst/>
            </a:blip>
            <a:stretch>
              <a:fillRect/>
            </a:stretch>
          </p:blipFill>
          <p:spPr>
            <a:xfrm rot="14380490">
              <a:off x="120955" y="120955"/>
              <a:ext cx="657226" cy="657226"/>
            </a:xfrm>
            <a:prstGeom prst="rect">
              <a:avLst/>
            </a:prstGeom>
            <a:ln w="12700" cap="flat">
              <a:noFill/>
              <a:miter lim="400000"/>
            </a:ln>
            <a:effectLst/>
          </p:spPr>
        </p:pic>
        <p:sp>
          <p:nvSpPr>
            <p:cNvPr id="412" name="Shape 412"/>
            <p:cNvSpPr/>
            <p:nvPr/>
          </p:nvSpPr>
          <p:spPr>
            <a:xfrm>
              <a:off x="179132" y="132120"/>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
        <p:nvSpPr>
          <p:cNvPr id="414" name="Shape 414"/>
          <p:cNvSpPr/>
          <p:nvPr/>
        </p:nvSpPr>
        <p:spPr>
          <a:xfrm>
            <a:off x="4094162" y="915987"/>
            <a:ext cx="2209801"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lvl1pPr>
          </a:lstStyle>
          <a:p>
            <a:r>
              <a:t>Direction of play</a:t>
            </a:r>
          </a:p>
        </p:txBody>
      </p:sp>
      <p:sp>
        <p:nvSpPr>
          <p:cNvPr id="415" name="Shape 415"/>
          <p:cNvSpPr/>
          <p:nvPr/>
        </p:nvSpPr>
        <p:spPr>
          <a:xfrm>
            <a:off x="6783387" y="1674812"/>
            <a:ext cx="1711326" cy="11507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Lead moves up court - becomes new Lead</a:t>
            </a:r>
          </a:p>
        </p:txBody>
      </p:sp>
      <p:sp>
        <p:nvSpPr>
          <p:cNvPr id="416" name="Shape 416"/>
          <p:cNvSpPr/>
          <p:nvPr/>
        </p:nvSpPr>
        <p:spPr>
          <a:xfrm>
            <a:off x="6762750" y="4256087"/>
            <a:ext cx="1731963" cy="11507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Trail reports foul -  becomes new Trail</a:t>
            </a:r>
          </a:p>
        </p:txBody>
      </p:sp>
      <p:sp>
        <p:nvSpPr>
          <p:cNvPr id="417" name="Shape 417"/>
          <p:cNvSpPr/>
          <p:nvPr/>
        </p:nvSpPr>
        <p:spPr>
          <a:xfrm>
            <a:off x="4579937" y="1557337"/>
            <a:ext cx="1238251" cy="1"/>
          </a:xfrm>
          <a:prstGeom prst="line">
            <a:avLst/>
          </a:prstGeom>
          <a:ln w="127000">
            <a:solidFill>
              <a:srgbClr val="C00000"/>
            </a:solidFill>
            <a:tailEnd type="triangle"/>
          </a:ln>
        </p:spPr>
        <p:txBody>
          <a:bodyPr lIns="45719" rIns="45719"/>
          <a:lstStyle/>
          <a:p>
            <a:endParaRPr/>
          </a:p>
        </p:txBody>
      </p:sp>
      <p:sp>
        <p:nvSpPr>
          <p:cNvPr id="418" name="Shape 418"/>
          <p:cNvSpPr/>
          <p:nvPr/>
        </p:nvSpPr>
        <p:spPr>
          <a:xfrm>
            <a:off x="2500312" y="1403350"/>
            <a:ext cx="2209801"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solidFill>
                  <a:srgbClr val="C00000"/>
                </a:solidFill>
              </a:defRPr>
            </a:lvl1pPr>
          </a:lstStyle>
          <a:p>
            <a:r>
              <a:t>New Direction of play</a:t>
            </a:r>
          </a:p>
        </p:txBody>
      </p:sp>
      <p:grpSp>
        <p:nvGrpSpPr>
          <p:cNvPr id="421" name="Group 421"/>
          <p:cNvGrpSpPr/>
          <p:nvPr/>
        </p:nvGrpSpPr>
        <p:grpSpPr>
          <a:xfrm>
            <a:off x="4775284" y="3408607"/>
            <a:ext cx="873948" cy="847125"/>
            <a:chOff x="0" y="0"/>
            <a:chExt cx="873947" cy="847123"/>
          </a:xfrm>
        </p:grpSpPr>
        <p:pic>
          <p:nvPicPr>
            <p:cNvPr id="419" name="image.png"/>
            <p:cNvPicPr>
              <a:picLocks noChangeAspect="1"/>
            </p:cNvPicPr>
            <p:nvPr/>
          </p:nvPicPr>
          <p:blipFill>
            <a:blip r:embed="rId3">
              <a:extLst/>
            </a:blip>
            <a:stretch>
              <a:fillRect/>
            </a:stretch>
          </p:blipFill>
          <p:spPr>
            <a:xfrm rot="12727948">
              <a:off x="103598" y="132772"/>
              <a:ext cx="666751" cy="581580"/>
            </a:xfrm>
            <a:prstGeom prst="rect">
              <a:avLst/>
            </a:prstGeom>
            <a:ln w="12700" cap="flat">
              <a:noFill/>
              <a:miter lim="400000"/>
            </a:ln>
            <a:effectLst/>
          </p:spPr>
        </p:pic>
        <p:sp>
          <p:nvSpPr>
            <p:cNvPr id="420" name="Shape 420"/>
            <p:cNvSpPr/>
            <p:nvPr/>
          </p:nvSpPr>
          <p:spPr>
            <a:xfrm>
              <a:off x="359673" y="13625"/>
              <a:ext cx="295969"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grpSp>
        <p:nvGrpSpPr>
          <p:cNvPr id="424" name="Group 424"/>
          <p:cNvGrpSpPr/>
          <p:nvPr/>
        </p:nvGrpSpPr>
        <p:grpSpPr>
          <a:xfrm>
            <a:off x="5849099" y="1648385"/>
            <a:ext cx="912902" cy="912766"/>
            <a:chOff x="0" y="0"/>
            <a:chExt cx="912900" cy="912764"/>
          </a:xfrm>
        </p:grpSpPr>
        <p:pic>
          <p:nvPicPr>
            <p:cNvPr id="422" name="image.png"/>
            <p:cNvPicPr>
              <a:picLocks noChangeAspect="1"/>
            </p:cNvPicPr>
            <p:nvPr/>
          </p:nvPicPr>
          <p:blipFill>
            <a:blip r:embed="rId4">
              <a:extLst/>
            </a:blip>
            <a:stretch>
              <a:fillRect/>
            </a:stretch>
          </p:blipFill>
          <p:spPr>
            <a:xfrm rot="7455890">
              <a:off x="128094" y="127769"/>
              <a:ext cx="656712" cy="657226"/>
            </a:xfrm>
            <a:prstGeom prst="rect">
              <a:avLst/>
            </a:prstGeom>
            <a:ln w="12700" cap="flat">
              <a:noFill/>
              <a:miter lim="400000"/>
            </a:ln>
            <a:effectLst/>
          </p:spPr>
        </p:pic>
        <p:sp>
          <p:nvSpPr>
            <p:cNvPr id="423" name="Shape 423"/>
            <p:cNvSpPr/>
            <p:nvPr/>
          </p:nvSpPr>
          <p:spPr>
            <a:xfrm>
              <a:off x="349262" y="395385"/>
              <a:ext cx="292670"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06"/>
                                        </p:tgtEl>
                                        <p:attrNameLst>
                                          <p:attrName>style.visibility</p:attrName>
                                        </p:attrNameLst>
                                      </p:cBhvr>
                                      <p:to>
                                        <p:strVal val="visible"/>
                                      </p:to>
                                    </p:set>
                                    <p:anim calcmode="lin" valueType="num">
                                      <p:cBhvr>
                                        <p:cTn id="7" dur="1000" fill="hold"/>
                                        <p:tgtEl>
                                          <p:spTgt spid="406"/>
                                        </p:tgtEl>
                                        <p:attrNameLst>
                                          <p:attrName>ppt_w</p:attrName>
                                        </p:attrNameLst>
                                      </p:cBhvr>
                                      <p:tavLst>
                                        <p:tav tm="0">
                                          <p:val>
                                            <p:fltVal val="0"/>
                                          </p:val>
                                        </p:tav>
                                        <p:tav tm="100000">
                                          <p:val>
                                            <p:strVal val="#ppt_w"/>
                                          </p:val>
                                        </p:tav>
                                      </p:tavLst>
                                    </p:anim>
                                    <p:anim calcmode="lin" valueType="num">
                                      <p:cBhvr>
                                        <p:cTn id="8" dur="1000" fill="hold"/>
                                        <p:tgtEl>
                                          <p:spTgt spid="40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 presetClass="entr" presetSubtype="0" fill="hold" grpId="2" nodeType="afterEffect">
                                  <p:stCondLst>
                                    <p:cond delay="0"/>
                                  </p:stCondLst>
                                  <p:iterate>
                                    <p:tmAbs val="0"/>
                                  </p:iterate>
                                  <p:childTnLst>
                                    <p:set>
                                      <p:cBhvr>
                                        <p:cTn id="11" fill="hold"/>
                                        <p:tgtEl>
                                          <p:spTgt spid="4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path" presetSubtype="0" fill="hold" nodeType="clickEffect">
                                  <p:stCondLst>
                                    <p:cond delay="0"/>
                                  </p:stCondLst>
                                  <p:childTnLst>
                                    <p:animMotion origin="layout" path="M 0.000000 0.000000 L 0.047924 -0.254169" pathEditMode="relative">
                                      <p:cBhvr>
                                        <p:cTn id="15" dur="2000" fill="hold"/>
                                        <p:tgtEl>
                                          <p:spTgt spid="413"/>
                                        </p:tgtEl>
                                        <p:attrNameLst>
                                          <p:attrName>ppt_x</p:attrName>
                                          <p:attrName>ppt_y</p:attrName>
                                        </p:attrNameLst>
                                      </p:cBhvr>
                                    </p:animMotion>
                                  </p:childTnLst>
                                </p:cTn>
                              </p:par>
                            </p:childTnLst>
                          </p:cTn>
                        </p:par>
                        <p:par>
                          <p:cTn id="16" fill="hold">
                            <p:stCondLst>
                              <p:cond delay="2000"/>
                            </p:stCondLst>
                            <p:childTnLst>
                              <p:par>
                                <p:cTn id="17" presetID="1" presetClass="exit" presetSubtype="0" fill="hold" grpId="4" nodeType="afterEffect">
                                  <p:stCondLst>
                                    <p:cond delay="0"/>
                                  </p:stCondLst>
                                  <p:iterate>
                                    <p:tmAbs val="0"/>
                                  </p:iterate>
                                  <p:childTnLst>
                                    <p:set>
                                      <p:cBhvr>
                                        <p:cTn id="18" fill="hold">
                                          <p:stCondLst>
                                            <p:cond delay="0"/>
                                          </p:stCondLst>
                                        </p:cTn>
                                        <p:tgtEl>
                                          <p:spTgt spid="4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fill="hold" nodeType="clickEffect">
                                  <p:stCondLst>
                                    <p:cond delay="0"/>
                                  </p:stCondLst>
                                  <p:childTnLst>
                                    <p:animMotion origin="layout" path="M 0.000000 0.000000 L -0.181080 0.367590" pathEditMode="relative">
                                      <p:cBhvr>
                                        <p:cTn id="26" dur="2000" fill="hold"/>
                                        <p:tgtEl>
                                          <p:spTgt spid="421"/>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7" nodeType="afterEffect">
                                  <p:stCondLst>
                                    <p:cond delay="0"/>
                                  </p:stCondLst>
                                  <p:iterate>
                                    <p:tmAbs val="0"/>
                                  </p:iterate>
                                  <p:childTnLst>
                                    <p:set>
                                      <p:cBhvr>
                                        <p:cTn id="29" fill="hold"/>
                                        <p:tgtEl>
                                          <p:spTgt spid="4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path" presetSubtype="0" fill="hold" nodeType="clickEffect">
                                  <p:stCondLst>
                                    <p:cond delay="0"/>
                                  </p:stCondLst>
                                  <p:childTnLst>
                                    <p:animMotion origin="layout" path="M 0.000000 0.000000 L 0.459722 -0.139594" pathEditMode="relative">
                                      <p:cBhvr>
                                        <p:cTn id="33" dur="2000" fill="hold"/>
                                        <p:tgtEl>
                                          <p:spTgt spid="410"/>
                                        </p:tgtEl>
                                        <p:attrNameLst>
                                          <p:attrName>ppt_x</p:attrName>
                                          <p:attrName>ppt_y</p:attrName>
                                        </p:attrNameLst>
                                      </p:cBhvr>
                                    </p:animMotion>
                                  </p:childTnLst>
                                </p:cTn>
                              </p:par>
                            </p:childTnLst>
                          </p:cTn>
                        </p:par>
                        <p:par>
                          <p:cTn id="34" fill="hold">
                            <p:stCondLst>
                              <p:cond delay="2000"/>
                            </p:stCondLst>
                            <p:childTnLst>
                              <p:par>
                                <p:cTn id="35" presetID="1" presetClass="exit" presetSubtype="0" fill="hold" grpId="9" nodeType="afterEffect">
                                  <p:stCondLst>
                                    <p:cond delay="0"/>
                                  </p:stCondLst>
                                  <p:iterate>
                                    <p:tmAbs val="0"/>
                                  </p:iterate>
                                  <p:childTnLst>
                                    <p:set>
                                      <p:cBhvr>
                                        <p:cTn id="36" fill="hold">
                                          <p:stCondLst>
                                            <p:cond delay="0"/>
                                          </p:stCondLst>
                                        </p:cTn>
                                        <p:tgtEl>
                                          <p:spTgt spid="410"/>
                                        </p:tgtEl>
                                        <p:attrNameLst>
                                          <p:attrName>style.visibility</p:attrName>
                                        </p:attrNameLst>
                                      </p:cBhvr>
                                      <p:to>
                                        <p:strVal val="hidden"/>
                                      </p:to>
                                    </p:set>
                                  </p:childTnLst>
                                </p:cTn>
                              </p:par>
                            </p:childTnLst>
                          </p:cTn>
                        </p:par>
                        <p:par>
                          <p:cTn id="37" fill="hold">
                            <p:stCondLst>
                              <p:cond delay="2000"/>
                            </p:stCondLst>
                            <p:childTnLst>
                              <p:par>
                                <p:cTn id="38" presetID="1" presetClass="entr" presetSubtype="0" fill="hold" grpId="10" nodeType="afterEffect">
                                  <p:stCondLst>
                                    <p:cond delay="0"/>
                                  </p:stCondLst>
                                  <p:iterate>
                                    <p:tmAbs val="0"/>
                                  </p:iterate>
                                  <p:childTnLst>
                                    <p:set>
                                      <p:cBhvr>
                                        <p:cTn id="39" fill="hold"/>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animBg="1" advAuto="0"/>
      <p:bldP spid="410" grpId="9" animBg="1" advAuto="0"/>
      <p:bldP spid="413" grpId="4" animBg="1" advAuto="0"/>
      <p:bldP spid="415" grpId="7" animBg="1" advAuto="0"/>
      <p:bldP spid="416" grpId="2" animBg="1" advAuto="0"/>
      <p:bldP spid="421" grpId="5" animBg="1" advAuto="0"/>
      <p:bldP spid="424" grpId="1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image.jpeg"/>
          <p:cNvPicPr>
            <a:picLocks noChangeAspect="1"/>
          </p:cNvPicPr>
          <p:nvPr/>
        </p:nvPicPr>
        <p:blipFill>
          <a:blip r:embed="rId2">
            <a:extLst/>
          </a:blip>
          <a:stretch>
            <a:fillRect/>
          </a:stretch>
        </p:blipFill>
        <p:spPr>
          <a:xfrm>
            <a:off x="1708150" y="1081087"/>
            <a:ext cx="4953000" cy="5637213"/>
          </a:xfrm>
          <a:prstGeom prst="rect">
            <a:avLst/>
          </a:prstGeom>
          <a:ln w="12700">
            <a:miter lim="400000"/>
          </a:ln>
        </p:spPr>
      </p:pic>
      <p:sp>
        <p:nvSpPr>
          <p:cNvPr id="427" name="Shape 427"/>
          <p:cNvSpPr/>
          <p:nvPr/>
        </p:nvSpPr>
        <p:spPr>
          <a:xfrm flipH="1" flipV="1">
            <a:off x="2665412" y="1268094"/>
            <a:ext cx="1411288" cy="1"/>
          </a:xfrm>
          <a:prstGeom prst="line">
            <a:avLst/>
          </a:prstGeom>
          <a:ln w="127000">
            <a:solidFill>
              <a:srgbClr val="000000"/>
            </a:solidFill>
            <a:tailEnd type="triangle"/>
          </a:ln>
        </p:spPr>
        <p:txBody>
          <a:bodyPr lIns="45719" rIns="45719"/>
          <a:lstStyle/>
          <a:p>
            <a:endParaRPr/>
          </a:p>
        </p:txBody>
      </p:sp>
      <p:sp>
        <p:nvSpPr>
          <p:cNvPr id="428" name="Shape 428"/>
          <p:cNvSpPr/>
          <p:nvPr/>
        </p:nvSpPr>
        <p:spPr>
          <a:xfrm>
            <a:off x="4244975" y="2492375"/>
            <a:ext cx="838200" cy="83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93192">
              <a:defRPr sz="2838">
                <a:ln w="1761">
                  <a:solidFill>
                    <a:srgbClr val="000000"/>
                  </a:solidFill>
                </a:ln>
                <a:solidFill>
                  <a:srgbClr val="FF0000"/>
                </a:solidFill>
                <a:latin typeface="Arial Black"/>
                <a:ea typeface="Arial Black"/>
                <a:cs typeface="Arial Black"/>
                <a:sym typeface="Arial Black"/>
              </a:defRPr>
            </a:lvl1pPr>
          </a:lstStyle>
          <a:p>
            <a:r>
              <a:t>Foul</a:t>
            </a:r>
          </a:p>
        </p:txBody>
      </p:sp>
      <p:sp>
        <p:nvSpPr>
          <p:cNvPr id="429" name="Shape 429"/>
          <p:cNvSpPr/>
          <p:nvPr/>
        </p:nvSpPr>
        <p:spPr>
          <a:xfrm>
            <a:off x="914400" y="228599"/>
            <a:ext cx="7239000" cy="5480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b="1"/>
            </a:lvl1pPr>
          </a:lstStyle>
          <a:p>
            <a:r>
              <a:t>Trail Calls Defensive Foul</a:t>
            </a:r>
          </a:p>
        </p:txBody>
      </p:sp>
      <p:grpSp>
        <p:nvGrpSpPr>
          <p:cNvPr id="432" name="Group 432"/>
          <p:cNvGrpSpPr/>
          <p:nvPr/>
        </p:nvGrpSpPr>
        <p:grpSpPr>
          <a:xfrm>
            <a:off x="1590926" y="2090138"/>
            <a:ext cx="615448" cy="696524"/>
            <a:chOff x="0" y="0"/>
            <a:chExt cx="615447" cy="696522"/>
          </a:xfrm>
        </p:grpSpPr>
        <p:pic>
          <p:nvPicPr>
            <p:cNvPr id="430" name="image.png"/>
            <p:cNvPicPr>
              <a:picLocks noChangeAspect="1"/>
            </p:cNvPicPr>
            <p:nvPr/>
          </p:nvPicPr>
          <p:blipFill>
            <a:blip r:embed="rId3">
              <a:extLst/>
            </a:blip>
            <a:stretch>
              <a:fillRect/>
            </a:stretch>
          </p:blipFill>
          <p:spPr>
            <a:xfrm rot="16018246">
              <a:off x="-25652" y="57748"/>
              <a:ext cx="666751" cy="581026"/>
            </a:xfrm>
            <a:prstGeom prst="rect">
              <a:avLst/>
            </a:prstGeom>
            <a:ln w="12700" cap="flat">
              <a:noFill/>
              <a:miter lim="400000"/>
            </a:ln>
            <a:effectLst/>
          </p:spPr>
        </p:pic>
        <p:sp>
          <p:nvSpPr>
            <p:cNvPr id="431" name="Shape 431"/>
            <p:cNvSpPr/>
            <p:nvPr/>
          </p:nvSpPr>
          <p:spPr>
            <a:xfrm>
              <a:off x="269344" y="117427"/>
              <a:ext cx="244820"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grpSp>
      <p:grpSp>
        <p:nvGrpSpPr>
          <p:cNvPr id="435" name="Group 435"/>
          <p:cNvGrpSpPr/>
          <p:nvPr/>
        </p:nvGrpSpPr>
        <p:grpSpPr>
          <a:xfrm>
            <a:off x="4786006" y="4509781"/>
            <a:ext cx="899138" cy="899138"/>
            <a:chOff x="0" y="0"/>
            <a:chExt cx="899136" cy="899136"/>
          </a:xfrm>
        </p:grpSpPr>
        <p:pic>
          <p:nvPicPr>
            <p:cNvPr id="433" name="image.png"/>
            <p:cNvPicPr>
              <a:picLocks noChangeAspect="1"/>
            </p:cNvPicPr>
            <p:nvPr/>
          </p:nvPicPr>
          <p:blipFill>
            <a:blip r:embed="rId4">
              <a:extLst/>
            </a:blip>
            <a:stretch>
              <a:fillRect/>
            </a:stretch>
          </p:blipFill>
          <p:spPr>
            <a:xfrm rot="14380490">
              <a:off x="120955" y="120955"/>
              <a:ext cx="657226" cy="657226"/>
            </a:xfrm>
            <a:prstGeom prst="rect">
              <a:avLst/>
            </a:prstGeom>
            <a:ln w="12700" cap="flat">
              <a:noFill/>
              <a:miter lim="400000"/>
            </a:ln>
            <a:effectLst/>
          </p:spPr>
        </p:pic>
        <p:sp>
          <p:nvSpPr>
            <p:cNvPr id="434" name="Shape 434"/>
            <p:cNvSpPr/>
            <p:nvPr/>
          </p:nvSpPr>
          <p:spPr>
            <a:xfrm>
              <a:off x="179132" y="132120"/>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
        <p:nvSpPr>
          <p:cNvPr id="436" name="Shape 436"/>
          <p:cNvSpPr/>
          <p:nvPr/>
        </p:nvSpPr>
        <p:spPr>
          <a:xfrm>
            <a:off x="4178300" y="1052512"/>
            <a:ext cx="2209800"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lvl1pPr>
          </a:lstStyle>
          <a:p>
            <a:r>
              <a:t>Direction of play</a:t>
            </a:r>
          </a:p>
        </p:txBody>
      </p:sp>
      <p:sp>
        <p:nvSpPr>
          <p:cNvPr id="437" name="Shape 437"/>
          <p:cNvSpPr/>
          <p:nvPr/>
        </p:nvSpPr>
        <p:spPr>
          <a:xfrm>
            <a:off x="6916737" y="3406775"/>
            <a:ext cx="1465263" cy="8840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Trail reports foul and stays Trail</a:t>
            </a:r>
          </a:p>
        </p:txBody>
      </p:sp>
      <p:sp>
        <p:nvSpPr>
          <p:cNvPr id="438" name="Shape 438"/>
          <p:cNvSpPr/>
          <p:nvPr/>
        </p:nvSpPr>
        <p:spPr>
          <a:xfrm>
            <a:off x="6916737" y="1792287"/>
            <a:ext cx="1465263" cy="6173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Lead stays Lead</a:t>
            </a:r>
          </a:p>
        </p:txBody>
      </p:sp>
      <p:grpSp>
        <p:nvGrpSpPr>
          <p:cNvPr id="441" name="Group 441"/>
          <p:cNvGrpSpPr/>
          <p:nvPr/>
        </p:nvGrpSpPr>
        <p:grpSpPr>
          <a:xfrm>
            <a:off x="5219657" y="2665223"/>
            <a:ext cx="868050" cy="870531"/>
            <a:chOff x="0" y="0"/>
            <a:chExt cx="868049" cy="870530"/>
          </a:xfrm>
        </p:grpSpPr>
        <p:pic>
          <p:nvPicPr>
            <p:cNvPr id="439" name="image.png"/>
            <p:cNvPicPr>
              <a:picLocks noChangeAspect="1"/>
            </p:cNvPicPr>
            <p:nvPr/>
          </p:nvPicPr>
          <p:blipFill>
            <a:blip r:embed="rId3">
              <a:extLst/>
            </a:blip>
            <a:stretch>
              <a:fillRect/>
            </a:stretch>
          </p:blipFill>
          <p:spPr>
            <a:xfrm rot="2771100">
              <a:off x="105412" y="149065"/>
              <a:ext cx="657226" cy="572400"/>
            </a:xfrm>
            <a:prstGeom prst="rect">
              <a:avLst/>
            </a:prstGeom>
            <a:ln w="12700" cap="flat">
              <a:noFill/>
              <a:miter lim="400000"/>
            </a:ln>
            <a:effectLst/>
          </p:spPr>
        </p:pic>
        <p:sp>
          <p:nvSpPr>
            <p:cNvPr id="440" name="Shape 440"/>
            <p:cNvSpPr/>
            <p:nvPr/>
          </p:nvSpPr>
          <p:spPr>
            <a:xfrm>
              <a:off x="134155" y="307132"/>
              <a:ext cx="36004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28"/>
                                        </p:tgtEl>
                                        <p:attrNameLst>
                                          <p:attrName>style.visibility</p:attrName>
                                        </p:attrNameLst>
                                      </p:cBhvr>
                                      <p:to>
                                        <p:strVal val="visible"/>
                                      </p:to>
                                    </p:set>
                                    <p:anim calcmode="lin" valueType="num">
                                      <p:cBhvr>
                                        <p:cTn id="7" dur="1000" fill="hold"/>
                                        <p:tgtEl>
                                          <p:spTgt spid="428"/>
                                        </p:tgtEl>
                                        <p:attrNameLst>
                                          <p:attrName>ppt_w</p:attrName>
                                        </p:attrNameLst>
                                      </p:cBhvr>
                                      <p:tavLst>
                                        <p:tav tm="0">
                                          <p:val>
                                            <p:fltVal val="0"/>
                                          </p:val>
                                        </p:tav>
                                        <p:tav tm="100000">
                                          <p:val>
                                            <p:strVal val="#ppt_w"/>
                                          </p:val>
                                        </p:tav>
                                      </p:tavLst>
                                    </p:anim>
                                    <p:anim calcmode="lin" valueType="num">
                                      <p:cBhvr>
                                        <p:cTn id="8" dur="1000" fill="hold"/>
                                        <p:tgtEl>
                                          <p:spTgt spid="42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 presetClass="entr" presetSubtype="0" fill="hold" grpId="2" nodeType="afterEffect">
                                  <p:stCondLst>
                                    <p:cond delay="0"/>
                                  </p:stCondLst>
                                  <p:iterate>
                                    <p:tmAbs val="0"/>
                                  </p:iterate>
                                  <p:childTnLst>
                                    <p:set>
                                      <p:cBhvr>
                                        <p:cTn id="11" fill="hold"/>
                                        <p:tgtEl>
                                          <p:spTgt spid="437"/>
                                        </p:tgtEl>
                                        <p:attrNameLst>
                                          <p:attrName>style.visibility</p:attrName>
                                        </p:attrNameLst>
                                      </p:cBhvr>
                                      <p:to>
                                        <p:strVal val="visible"/>
                                      </p:to>
                                    </p:set>
                                  </p:childTnLst>
                                </p:cTn>
                              </p:par>
                            </p:childTnLst>
                          </p:cTn>
                        </p:par>
                        <p:par>
                          <p:cTn id="12" fill="hold">
                            <p:stCondLst>
                              <p:cond delay="0"/>
                            </p:stCondLst>
                            <p:childTnLst>
                              <p:par>
                                <p:cTn id="13" presetID="-1" presetClass="path" presetSubtype="0" fill="hold" nodeType="withEffect">
                                  <p:stCondLst>
                                    <p:cond delay="0"/>
                                  </p:stCondLst>
                                  <p:childTnLst>
                                    <p:animMotion origin="layout" path="M 0.000000 0.000000 L 0.022924 -0.224771" pathEditMode="relative">
                                      <p:cBhvr>
                                        <p:cTn id="14" dur="2000" fill="hold"/>
                                        <p:tgtEl>
                                          <p:spTgt spid="43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4" nodeType="clickEffect">
                                  <p:stCondLst>
                                    <p:cond delay="0"/>
                                  </p:stCondLst>
                                  <p:iterate>
                                    <p:tmAbs val="0"/>
                                  </p:iterate>
                                  <p:childTnLst>
                                    <p:set>
                                      <p:cBhvr>
                                        <p:cTn id="18" fill="hold">
                                          <p:stCondLst>
                                            <p:cond delay="0"/>
                                          </p:stCondLst>
                                        </p:cTn>
                                        <p:tgtEl>
                                          <p:spTgt spid="435"/>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4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6" nodeType="clickEffect">
                                  <p:stCondLst>
                                    <p:cond delay="0"/>
                                  </p:stCondLst>
                                  <p:iterate>
                                    <p:tmAbs val="0"/>
                                  </p:iterate>
                                  <p:childTnLst>
                                    <p:set>
                                      <p:cBhvr>
                                        <p:cTn id="25" fill="hold"/>
                                        <p:tgtEl>
                                          <p:spTgt spid="441"/>
                                        </p:tgtEl>
                                        <p:attrNameLst>
                                          <p:attrName>style.visibility</p:attrName>
                                        </p:attrNameLst>
                                      </p:cBhvr>
                                      <p:to>
                                        <p:strVal val="visible"/>
                                      </p:to>
                                    </p:set>
                                  </p:childTnLst>
                                </p:cTn>
                              </p:par>
                            </p:childTnLst>
                          </p:cTn>
                        </p:par>
                        <p:par>
                          <p:cTn id="26" fill="hold">
                            <p:stCondLst>
                              <p:cond delay="0"/>
                            </p:stCondLst>
                            <p:childTnLst>
                              <p:par>
                                <p:cTn id="27" presetID="-1" presetClass="path" presetSubtype="0" fill="hold" nodeType="afterEffect">
                                  <p:stCondLst>
                                    <p:cond delay="0"/>
                                  </p:stCondLst>
                                  <p:childTnLst>
                                    <p:animMotion origin="layout" path="M 0.000000 0.000000 L -0.079694 -0.239820" pathEditMode="relative">
                                      <p:cBhvr>
                                        <p:cTn id="28" dur="2000" fill="hold"/>
                                        <p:tgtEl>
                                          <p:spTgt spid="441"/>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path" presetSubtype="0" fill="hold" nodeType="clickEffect">
                                  <p:stCondLst>
                                    <p:cond delay="0"/>
                                  </p:stCondLst>
                                  <p:childTnLst>
                                    <p:animMotion origin="layout" path="M 0.000000 0.000000 L 0.001039 0.354386" pathEditMode="relative">
                                      <p:cBhvr>
                                        <p:cTn id="32" dur="2000" fill="hold"/>
                                        <p:tgtEl>
                                          <p:spTgt spid="4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1" animBg="1" advAuto="0"/>
      <p:bldP spid="435" grpId="4" animBg="1" advAuto="0"/>
      <p:bldP spid="437" grpId="2" animBg="1" advAuto="0"/>
      <p:bldP spid="438" grpId="5" animBg="1" advAuto="0"/>
      <p:bldP spid="441" grpId="6"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title" idx="4294967295"/>
          </p:nvPr>
        </p:nvSpPr>
        <p:spPr>
          <a:xfrm>
            <a:off x="457200" y="274637"/>
            <a:ext cx="8229600" cy="868363"/>
          </a:xfrm>
          <a:prstGeom prst="rect">
            <a:avLst/>
          </a:prstGeom>
        </p:spPr>
        <p:txBody>
          <a:bodyPr>
            <a:normAutofit/>
          </a:bodyPr>
          <a:lstStyle>
            <a:lvl1pPr>
              <a:defRPr b="1"/>
            </a:lvl1pPr>
          </a:lstStyle>
          <a:p>
            <a:r>
              <a:t>Free Throws and Positioning</a:t>
            </a:r>
          </a:p>
        </p:txBody>
      </p:sp>
      <p:sp>
        <p:nvSpPr>
          <p:cNvPr id="444" name="Shape 444"/>
          <p:cNvSpPr/>
          <p:nvPr/>
        </p:nvSpPr>
        <p:spPr>
          <a:xfrm>
            <a:off x="5310187" y="1233487"/>
            <a:ext cx="3368676" cy="598692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pPr>
            <a:r>
              <a:t>Lead: administers FTS</a:t>
            </a:r>
          </a:p>
          <a:p>
            <a:pPr>
              <a:spcBef>
                <a:spcPts val="800"/>
              </a:spcBef>
              <a:buSzPct val="100000"/>
              <a:buFont typeface="Arial"/>
              <a:buChar char="•"/>
              <a:defRPr sz="1400" b="1">
                <a:solidFill>
                  <a:srgbClr val="FFFF00"/>
                </a:solidFill>
              </a:defRPr>
            </a:pPr>
            <a:r>
              <a:t>Steps into restricted space</a:t>
            </a:r>
          </a:p>
          <a:p>
            <a:pPr>
              <a:spcBef>
                <a:spcPts val="800"/>
              </a:spcBef>
              <a:buSzPct val="100000"/>
              <a:buFont typeface="Arial"/>
              <a:buChar char="•"/>
              <a:defRPr sz="1400" b="1">
                <a:solidFill>
                  <a:srgbClr val="FFFF00"/>
                </a:solidFill>
              </a:defRPr>
            </a:pPr>
            <a:r>
              <a:t>Checks for subs</a:t>
            </a:r>
          </a:p>
          <a:p>
            <a:pPr>
              <a:spcBef>
                <a:spcPts val="800"/>
              </a:spcBef>
              <a:buSzPct val="100000"/>
              <a:buFont typeface="Arial"/>
              <a:buChar char="•"/>
              <a:defRPr sz="1400" b="1">
                <a:solidFill>
                  <a:srgbClr val="FFFF00"/>
                </a:solidFill>
              </a:defRPr>
            </a:pPr>
            <a:r>
              <a:t>Indicates # of throws</a:t>
            </a:r>
          </a:p>
          <a:p>
            <a:pPr>
              <a:spcBef>
                <a:spcPts val="800"/>
              </a:spcBef>
              <a:buSzPct val="100000"/>
              <a:buFont typeface="Arial"/>
              <a:buChar char="•"/>
              <a:defRPr sz="1400" b="1">
                <a:solidFill>
                  <a:srgbClr val="FFFF00"/>
                </a:solidFill>
              </a:defRPr>
            </a:pPr>
            <a:r>
              <a:t>Bounces ball to thrower and steps back into position</a:t>
            </a:r>
          </a:p>
          <a:p>
            <a:pPr>
              <a:spcBef>
                <a:spcPts val="800"/>
              </a:spcBef>
              <a:buSzPct val="100000"/>
              <a:buFont typeface="Arial"/>
              <a:buChar char="•"/>
              <a:defRPr sz="1400" b="1">
                <a:solidFill>
                  <a:srgbClr val="FFFF00"/>
                </a:solidFill>
              </a:defRPr>
            </a:pPr>
            <a:r>
              <a:t>Responsible for players opposite</a:t>
            </a:r>
          </a:p>
          <a:p>
            <a:pPr>
              <a:spcBef>
                <a:spcPts val="1000"/>
              </a:spcBef>
              <a:defRPr b="1"/>
            </a:pPr>
            <a:r>
              <a:t>Trail</a:t>
            </a:r>
          </a:p>
          <a:p>
            <a:pPr>
              <a:spcBef>
                <a:spcPts val="800"/>
              </a:spcBef>
              <a:buSzPct val="100000"/>
              <a:buFont typeface="Arial"/>
              <a:buChar char="•"/>
              <a:defRPr sz="1400" b="1">
                <a:solidFill>
                  <a:srgbClr val="FFFF00"/>
                </a:solidFill>
              </a:defRPr>
            </a:pPr>
            <a:r>
              <a:t>opposite table</a:t>
            </a:r>
          </a:p>
          <a:p>
            <a:pPr>
              <a:spcBef>
                <a:spcPts val="800"/>
              </a:spcBef>
              <a:buSzPct val="100000"/>
              <a:buFont typeface="Arial"/>
              <a:buChar char="•"/>
              <a:defRPr sz="1400" b="1">
                <a:solidFill>
                  <a:srgbClr val="FFFF00"/>
                </a:solidFill>
              </a:defRPr>
            </a:pPr>
            <a:r>
              <a:t>Indicates # of throws and holds signal until ball released</a:t>
            </a:r>
          </a:p>
          <a:p>
            <a:pPr>
              <a:spcBef>
                <a:spcPts val="800"/>
              </a:spcBef>
              <a:buSzPct val="100000"/>
              <a:buFont typeface="Arial"/>
              <a:buChar char="•"/>
              <a:defRPr sz="1400" b="1">
                <a:solidFill>
                  <a:srgbClr val="FFFF00"/>
                </a:solidFill>
              </a:defRPr>
            </a:pPr>
            <a:r>
              <a:t>Responsible time violation but has no visible count</a:t>
            </a:r>
          </a:p>
          <a:p>
            <a:pPr>
              <a:spcBef>
                <a:spcPts val="800"/>
              </a:spcBef>
              <a:buSzPct val="100000"/>
              <a:buFont typeface="Arial"/>
              <a:buChar char="•"/>
              <a:defRPr sz="1400" b="1">
                <a:solidFill>
                  <a:srgbClr val="FFFF00"/>
                </a:solidFill>
              </a:defRPr>
            </a:pPr>
            <a:r>
              <a:t>on final throw lifts arm to chop in clock if necessary</a:t>
            </a:r>
          </a:p>
          <a:p>
            <a:pPr>
              <a:spcBef>
                <a:spcPts val="800"/>
              </a:spcBef>
              <a:buSzPct val="100000"/>
              <a:buFont typeface="Arial"/>
              <a:buChar char="•"/>
              <a:defRPr sz="1400" b="1">
                <a:solidFill>
                  <a:srgbClr val="FFFF00"/>
                </a:solidFill>
              </a:defRPr>
            </a:pPr>
            <a:r>
              <a:t>steps down on final throw</a:t>
            </a:r>
          </a:p>
          <a:p>
            <a:pPr>
              <a:spcBef>
                <a:spcPts val="800"/>
              </a:spcBef>
              <a:buSzPct val="100000"/>
              <a:buFont typeface="Arial"/>
              <a:buChar char="•"/>
              <a:defRPr sz="1400" b="1">
                <a:solidFill>
                  <a:srgbClr val="FFFF00"/>
                </a:solidFill>
              </a:defRPr>
            </a:pPr>
            <a:r>
              <a:t>Responsible for shooter, players opposite</a:t>
            </a:r>
          </a:p>
          <a:p>
            <a:pPr>
              <a:spcBef>
                <a:spcPts val="1000"/>
              </a:spcBef>
              <a:defRPr b="1">
                <a:solidFill>
                  <a:srgbClr val="FFFF00"/>
                </a:solidFill>
              </a:defRPr>
            </a:pPr>
            <a:endParaRPr/>
          </a:p>
        </p:txBody>
      </p:sp>
      <p:grpSp>
        <p:nvGrpSpPr>
          <p:cNvPr id="459" name="Group 459"/>
          <p:cNvGrpSpPr/>
          <p:nvPr/>
        </p:nvGrpSpPr>
        <p:grpSpPr>
          <a:xfrm>
            <a:off x="533399" y="1239837"/>
            <a:ext cx="4790778" cy="5241926"/>
            <a:chOff x="0" y="0"/>
            <a:chExt cx="4790776" cy="5241925"/>
          </a:xfrm>
        </p:grpSpPr>
        <p:pic>
          <p:nvPicPr>
            <p:cNvPr id="445" name="fiba half court right 300.jpeg" descr="fiba half court right 300.jpg"/>
            <p:cNvPicPr>
              <a:picLocks noChangeAspect="1"/>
            </p:cNvPicPr>
            <p:nvPr/>
          </p:nvPicPr>
          <p:blipFill>
            <a:blip r:embed="rId2">
              <a:extLst/>
            </a:blip>
            <a:stretch>
              <a:fillRect/>
            </a:stretch>
          </p:blipFill>
          <p:spPr>
            <a:xfrm>
              <a:off x="0" y="0"/>
              <a:ext cx="4599605" cy="5241925"/>
            </a:xfrm>
            <a:prstGeom prst="rect">
              <a:avLst/>
            </a:prstGeom>
            <a:ln w="12700" cap="flat">
              <a:noFill/>
              <a:miter lim="400000"/>
            </a:ln>
            <a:effectLst/>
          </p:spPr>
        </p:pic>
        <p:sp>
          <p:nvSpPr>
            <p:cNvPr id="446" name="Shape 446"/>
            <p:cNvSpPr/>
            <p:nvPr/>
          </p:nvSpPr>
          <p:spPr>
            <a:xfrm>
              <a:off x="3303588" y="2001837"/>
              <a:ext cx="215901" cy="144464"/>
            </a:xfrm>
            <a:prstGeom prst="ellipse">
              <a:avLst/>
            </a:prstGeom>
            <a:solidFill>
              <a:srgbClr val="00206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7" name="Shape 447"/>
            <p:cNvSpPr/>
            <p:nvPr/>
          </p:nvSpPr>
          <p:spPr>
            <a:xfrm>
              <a:off x="2727324" y="3586161"/>
              <a:ext cx="215901" cy="142876"/>
            </a:xfrm>
            <a:prstGeom prst="ellipse">
              <a:avLst/>
            </a:prstGeom>
            <a:solidFill>
              <a:srgbClr val="00206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8" name="Shape 448"/>
            <p:cNvSpPr/>
            <p:nvPr/>
          </p:nvSpPr>
          <p:spPr>
            <a:xfrm>
              <a:off x="3303588" y="3586161"/>
              <a:ext cx="215901" cy="142876"/>
            </a:xfrm>
            <a:prstGeom prst="ellipse">
              <a:avLst/>
            </a:prstGeom>
            <a:solidFill>
              <a:srgbClr val="00206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9" name="Shape 449"/>
            <p:cNvSpPr/>
            <p:nvPr/>
          </p:nvSpPr>
          <p:spPr>
            <a:xfrm>
              <a:off x="2943225" y="2001837"/>
              <a:ext cx="215901" cy="144464"/>
            </a:xfrm>
            <a:prstGeom prst="ellipse">
              <a:avLst/>
            </a:prstGeom>
            <a:solidFill>
              <a:srgbClr val="C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0" name="Shape 450"/>
            <p:cNvSpPr/>
            <p:nvPr/>
          </p:nvSpPr>
          <p:spPr>
            <a:xfrm>
              <a:off x="2943225" y="3586161"/>
              <a:ext cx="215901" cy="142876"/>
            </a:xfrm>
            <a:prstGeom prst="ellipse">
              <a:avLst/>
            </a:prstGeom>
            <a:solidFill>
              <a:srgbClr val="C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1" name="Shape 451"/>
            <p:cNvSpPr/>
            <p:nvPr/>
          </p:nvSpPr>
          <p:spPr>
            <a:xfrm flipV="1">
              <a:off x="2798763" y="2178050"/>
              <a:ext cx="1327151" cy="1335088"/>
            </a:xfrm>
            <a:prstGeom prst="line">
              <a:avLst/>
            </a:prstGeom>
            <a:noFill/>
            <a:ln w="38100" cap="flat">
              <a:solidFill>
                <a:srgbClr val="7030A0"/>
              </a:solidFill>
              <a:prstDash val="solid"/>
              <a:round/>
            </a:ln>
            <a:effectLst/>
          </p:spPr>
          <p:txBody>
            <a:bodyPr wrap="square" lIns="45719" tIns="45719" rIns="45719" bIns="45719" numCol="1" anchor="t">
              <a:noAutofit/>
            </a:bodyPr>
            <a:lstStyle/>
            <a:p>
              <a:endParaRPr/>
            </a:p>
          </p:txBody>
        </p:sp>
        <p:sp>
          <p:nvSpPr>
            <p:cNvPr id="452" name="Shape 452"/>
            <p:cNvSpPr/>
            <p:nvPr/>
          </p:nvSpPr>
          <p:spPr>
            <a:xfrm flipV="1">
              <a:off x="2151062" y="2217737"/>
              <a:ext cx="720726" cy="1800226"/>
            </a:xfrm>
            <a:prstGeom prst="line">
              <a:avLst/>
            </a:prstGeom>
            <a:noFill/>
            <a:ln w="38100" cap="flat">
              <a:solidFill>
                <a:srgbClr val="00B050"/>
              </a:solidFill>
              <a:prstDash val="solid"/>
              <a:round/>
            </a:ln>
            <a:effectLst/>
          </p:spPr>
          <p:txBody>
            <a:bodyPr wrap="square" lIns="45719" tIns="45719" rIns="45719" bIns="45719" numCol="1" anchor="t">
              <a:noAutofit/>
            </a:bodyPr>
            <a:lstStyle/>
            <a:p>
              <a:endParaRPr/>
            </a:p>
          </p:txBody>
        </p:sp>
        <p:sp>
          <p:nvSpPr>
            <p:cNvPr id="453" name="Shape 453"/>
            <p:cNvSpPr/>
            <p:nvPr/>
          </p:nvSpPr>
          <p:spPr>
            <a:xfrm flipV="1">
              <a:off x="2222500" y="2146299"/>
              <a:ext cx="1368426" cy="2016126"/>
            </a:xfrm>
            <a:prstGeom prst="line">
              <a:avLst/>
            </a:prstGeom>
            <a:noFill/>
            <a:ln w="38100" cap="flat">
              <a:solidFill>
                <a:srgbClr val="00B050"/>
              </a:solidFill>
              <a:prstDash val="solid"/>
              <a:round/>
            </a:ln>
            <a:effectLst/>
          </p:spPr>
          <p:txBody>
            <a:bodyPr wrap="square" lIns="45719" tIns="45719" rIns="45719" bIns="45719" numCol="1" anchor="t">
              <a:noAutofit/>
            </a:bodyPr>
            <a:lstStyle/>
            <a:p>
              <a:endParaRPr/>
            </a:p>
          </p:txBody>
        </p:sp>
        <p:sp>
          <p:nvSpPr>
            <p:cNvPr id="454" name="Shape 454"/>
            <p:cNvSpPr/>
            <p:nvPr/>
          </p:nvSpPr>
          <p:spPr>
            <a:xfrm flipV="1">
              <a:off x="3590925" y="2178050"/>
              <a:ext cx="649289" cy="1479551"/>
            </a:xfrm>
            <a:prstGeom prst="line">
              <a:avLst/>
            </a:prstGeom>
            <a:noFill/>
            <a:ln w="38100" cap="flat">
              <a:solidFill>
                <a:srgbClr val="7030A0"/>
              </a:solidFill>
              <a:prstDash val="solid"/>
              <a:round/>
            </a:ln>
            <a:effectLst/>
          </p:spPr>
          <p:txBody>
            <a:bodyPr wrap="square" lIns="45719" tIns="45719" rIns="45719" bIns="45719" numCol="1" anchor="t">
              <a:noAutofit/>
            </a:bodyPr>
            <a:lstStyle/>
            <a:p>
              <a:endParaRPr/>
            </a:p>
          </p:txBody>
        </p:sp>
        <p:pic>
          <p:nvPicPr>
            <p:cNvPr id="455" name="image.png"/>
            <p:cNvPicPr>
              <a:picLocks noChangeAspect="1"/>
            </p:cNvPicPr>
            <p:nvPr/>
          </p:nvPicPr>
          <p:blipFill>
            <a:blip r:embed="rId3">
              <a:extLst/>
            </a:blip>
            <a:stretch>
              <a:fillRect/>
            </a:stretch>
          </p:blipFill>
          <p:spPr>
            <a:xfrm>
              <a:off x="1729548" y="3919866"/>
              <a:ext cx="657312" cy="657223"/>
            </a:xfrm>
            <a:prstGeom prst="rect">
              <a:avLst/>
            </a:prstGeom>
            <a:ln w="12700" cap="flat">
              <a:noFill/>
              <a:miter lim="400000"/>
            </a:ln>
            <a:effectLst/>
          </p:spPr>
        </p:pic>
        <p:pic>
          <p:nvPicPr>
            <p:cNvPr id="456" name="image.png"/>
            <p:cNvPicPr>
              <a:picLocks noChangeAspect="1"/>
            </p:cNvPicPr>
            <p:nvPr/>
          </p:nvPicPr>
          <p:blipFill>
            <a:blip r:embed="rId4">
              <a:extLst/>
            </a:blip>
            <a:stretch>
              <a:fillRect/>
            </a:stretch>
          </p:blipFill>
          <p:spPr>
            <a:xfrm rot="3162711">
              <a:off x="4024276" y="1711032"/>
              <a:ext cx="666747" cy="581102"/>
            </a:xfrm>
            <a:prstGeom prst="rect">
              <a:avLst/>
            </a:prstGeom>
            <a:ln w="12700" cap="flat">
              <a:noFill/>
              <a:miter lim="400000"/>
            </a:ln>
            <a:effectLst/>
          </p:spPr>
        </p:pic>
        <p:sp>
          <p:nvSpPr>
            <p:cNvPr id="457" name="Shape 457"/>
            <p:cNvSpPr/>
            <p:nvPr/>
          </p:nvSpPr>
          <p:spPr>
            <a:xfrm>
              <a:off x="4126488" y="1857567"/>
              <a:ext cx="231163" cy="437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L</a:t>
              </a:r>
            </a:p>
          </p:txBody>
        </p:sp>
        <p:sp>
          <p:nvSpPr>
            <p:cNvPr id="458" name="Shape 458"/>
            <p:cNvSpPr/>
            <p:nvPr/>
          </p:nvSpPr>
          <p:spPr>
            <a:xfrm>
              <a:off x="2035429" y="3912623"/>
              <a:ext cx="231163"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b="1"/>
              </a:lvl1pPr>
            </a:lstStyle>
            <a:p>
              <a:r>
                <a:t>T</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4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4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44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44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44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444">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44">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444">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444">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444">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444">
                                            <p:txEl>
                                              <p:pRg st="10" end="10"/>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444">
                                            <p:txEl>
                                              <p:pRg st="11" end="11"/>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 nodeType="afterEffect">
                                  <p:stCondLst>
                                    <p:cond delay="0"/>
                                  </p:stCondLst>
                                  <p:iterate>
                                    <p:tmAbs val="0"/>
                                  </p:iterate>
                                  <p:childTnLst>
                                    <p:set>
                                      <p:cBhvr>
                                        <p:cTn id="45" fill="hold"/>
                                        <p:tgtEl>
                                          <p:spTgt spid="444">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iterate>
                                    <p:tmAbs val="0"/>
                                  </p:iterate>
                                  <p:childTnLst>
                                    <p:set>
                                      <p:cBhvr>
                                        <p:cTn id="49" fill="hold"/>
                                        <p:tgtEl>
                                          <p:spTgt spid="44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iterate>
                                    <p:tmAbs val="0"/>
                                  </p:iterate>
                                  <p:childTnLst>
                                    <p:set>
                                      <p:cBhvr>
                                        <p:cTn id="53" fill="hold"/>
                                        <p:tgtEl>
                                          <p:spTgt spid="44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idx="4294967295"/>
          </p:nvPr>
        </p:nvSpPr>
        <p:spPr>
          <a:xfrm>
            <a:off x="457200" y="26987"/>
            <a:ext cx="8229600" cy="1143001"/>
          </a:xfrm>
          <a:prstGeom prst="rect">
            <a:avLst/>
          </a:prstGeom>
        </p:spPr>
        <p:txBody>
          <a:bodyPr>
            <a:normAutofit/>
          </a:bodyPr>
          <a:lstStyle/>
          <a:p>
            <a:pPr>
              <a:defRPr b="1"/>
            </a:pPr>
            <a:r>
              <a:t>Pre-Game Duties </a:t>
            </a:r>
            <a:r>
              <a:rPr sz="2000"/>
              <a:t>con’t…</a:t>
            </a:r>
          </a:p>
        </p:txBody>
      </p:sp>
      <p:sp>
        <p:nvSpPr>
          <p:cNvPr id="37" name="Shape 37"/>
          <p:cNvSpPr>
            <a:spLocks noGrp="1"/>
          </p:cNvSpPr>
          <p:nvPr>
            <p:ph type="body" idx="4294967295"/>
          </p:nvPr>
        </p:nvSpPr>
        <p:spPr>
          <a:xfrm>
            <a:off x="685800" y="1219200"/>
            <a:ext cx="8229600" cy="4906963"/>
          </a:xfrm>
          <a:prstGeom prst="rect">
            <a:avLst/>
          </a:prstGeom>
        </p:spPr>
        <p:txBody>
          <a:bodyPr>
            <a:normAutofit/>
          </a:bodyPr>
          <a:lstStyle/>
          <a:p>
            <a:pPr>
              <a:lnSpc>
                <a:spcPct val="90000"/>
              </a:lnSpc>
              <a:spcBef>
                <a:spcPts val="500"/>
              </a:spcBef>
              <a:buChar char="•"/>
              <a:defRPr sz="2400" b="1">
                <a:solidFill>
                  <a:srgbClr val="FFFF00"/>
                </a:solidFill>
              </a:defRPr>
            </a:pPr>
            <a:r>
              <a:t>10 minutes prior R goes to table</a:t>
            </a:r>
          </a:p>
          <a:p>
            <a:pPr>
              <a:lnSpc>
                <a:spcPct val="90000"/>
              </a:lnSpc>
              <a:buSzTx/>
              <a:buNone/>
              <a:defRPr sz="1000" b="1">
                <a:solidFill>
                  <a:srgbClr val="FFFF00"/>
                </a:solidFill>
              </a:defRPr>
            </a:pPr>
            <a:endParaRPr/>
          </a:p>
          <a:p>
            <a:pPr>
              <a:lnSpc>
                <a:spcPct val="90000"/>
              </a:lnSpc>
              <a:spcBef>
                <a:spcPts val="500"/>
              </a:spcBef>
              <a:buChar char="•"/>
              <a:defRPr sz="2400" b="1">
                <a:solidFill>
                  <a:srgbClr val="FFFF00"/>
                </a:solidFill>
              </a:defRPr>
            </a:pPr>
            <a:r>
              <a:t>R is responsible for approving</a:t>
            </a:r>
          </a:p>
          <a:p>
            <a:pPr>
              <a:lnSpc>
                <a:spcPct val="90000"/>
              </a:lnSpc>
              <a:buSzTx/>
              <a:buNone/>
              <a:defRPr sz="1000" b="1">
                <a:solidFill>
                  <a:srgbClr val="FFFF00"/>
                </a:solidFill>
              </a:defRPr>
            </a:pPr>
            <a:endParaRPr/>
          </a:p>
          <a:p>
            <a:pPr marL="742950" lvl="1" indent="-285750">
              <a:lnSpc>
                <a:spcPct val="90000"/>
              </a:lnSpc>
              <a:spcBef>
                <a:spcPts val="0"/>
              </a:spcBef>
              <a:defRPr sz="2400" b="1">
                <a:solidFill>
                  <a:srgbClr val="FFFF00"/>
                </a:solidFill>
              </a:defRPr>
            </a:pPr>
            <a:r>
              <a:t>Game clock</a:t>
            </a:r>
          </a:p>
          <a:p>
            <a:pPr marL="742950" lvl="1" indent="-285750">
              <a:lnSpc>
                <a:spcPct val="90000"/>
              </a:lnSpc>
              <a:spcBef>
                <a:spcPts val="0"/>
              </a:spcBef>
              <a:defRPr sz="2400" b="1">
                <a:solidFill>
                  <a:srgbClr val="FFFF00"/>
                </a:solidFill>
              </a:defRPr>
            </a:pPr>
            <a:r>
              <a:t>Technical equipment </a:t>
            </a:r>
          </a:p>
          <a:p>
            <a:pPr marL="742950" lvl="1" indent="-285750">
              <a:lnSpc>
                <a:spcPct val="90000"/>
              </a:lnSpc>
              <a:spcBef>
                <a:spcPts val="0"/>
              </a:spcBef>
              <a:defRPr sz="2400" b="1">
                <a:solidFill>
                  <a:srgbClr val="FFFF00"/>
                </a:solidFill>
              </a:defRPr>
            </a:pPr>
            <a:r>
              <a:t>Scoresheet</a:t>
            </a:r>
          </a:p>
          <a:p>
            <a:pPr marL="742950" lvl="1" indent="-285750">
              <a:lnSpc>
                <a:spcPct val="90000"/>
              </a:lnSpc>
              <a:spcBef>
                <a:spcPts val="0"/>
              </a:spcBef>
              <a:defRPr sz="2400" b="1">
                <a:solidFill>
                  <a:srgbClr val="FFFF00"/>
                </a:solidFill>
              </a:defRPr>
            </a:pPr>
            <a:r>
              <a:t>checks score sheet is properly filled out</a:t>
            </a:r>
          </a:p>
          <a:p>
            <a:pPr marL="1143000" lvl="2" indent="-228600">
              <a:lnSpc>
                <a:spcPct val="90000"/>
              </a:lnSpc>
              <a:spcBef>
                <a:spcPts val="0"/>
              </a:spcBef>
              <a:defRPr sz="2000" b="1">
                <a:solidFill>
                  <a:srgbClr val="FFFF00"/>
                </a:solidFill>
              </a:defRPr>
            </a:pPr>
            <a:r>
              <a:t>Coaches have confirmed names and numbers by signing sheet and have indicated 5 starters</a:t>
            </a:r>
          </a:p>
          <a:p>
            <a:pPr marL="1143000" lvl="2" indent="-228600">
              <a:lnSpc>
                <a:spcPct val="90000"/>
              </a:lnSpc>
              <a:spcBef>
                <a:spcPts val="0"/>
              </a:spcBef>
              <a:defRPr sz="2000" b="1">
                <a:solidFill>
                  <a:srgbClr val="FFFF00"/>
                </a:solidFill>
              </a:defRPr>
            </a:pPr>
            <a:r>
              <a:t>Note:</a:t>
            </a:r>
          </a:p>
          <a:p>
            <a:pPr marL="1600200" lvl="3" indent="-228600">
              <a:lnSpc>
                <a:spcPct val="90000"/>
              </a:lnSpc>
              <a:spcBef>
                <a:spcPts val="0"/>
              </a:spcBef>
              <a:defRPr sz="2000" b="1">
                <a:solidFill>
                  <a:srgbClr val="FFFF00"/>
                </a:solidFill>
              </a:defRPr>
            </a:pPr>
            <a:r>
              <a:t>Assistant coach(es) is listed if one</a:t>
            </a:r>
          </a:p>
          <a:p>
            <a:pPr marL="1600200" lvl="3" indent="-228600">
              <a:lnSpc>
                <a:spcPct val="90000"/>
              </a:lnSpc>
              <a:spcBef>
                <a:spcPts val="0"/>
              </a:spcBef>
              <a:defRPr sz="2000" b="1">
                <a:solidFill>
                  <a:srgbClr val="FFFF00"/>
                </a:solidFill>
              </a:defRPr>
            </a:pPr>
            <a:r>
              <a:t>Ask /remind coach if ALL players are listed</a:t>
            </a:r>
          </a:p>
          <a:p>
            <a:pPr marL="742950" lvl="1" indent="-285750">
              <a:lnSpc>
                <a:spcPct val="90000"/>
              </a:lnSpc>
              <a:spcBef>
                <a:spcPts val="0"/>
              </a:spcBef>
              <a:defRPr sz="2400" b="1">
                <a:solidFill>
                  <a:srgbClr val="FFFF00"/>
                </a:solidFill>
              </a:defRPr>
            </a:pPr>
            <a:r>
              <a:t>Selects a used game ball</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Violation Mechanics</a:t>
            </a:r>
          </a:p>
        </p:txBody>
      </p:sp>
      <p:sp>
        <p:nvSpPr>
          <p:cNvPr id="462" name="Shape 462"/>
          <p:cNvSpPr>
            <a:spLocks noGrp="1"/>
          </p:cNvSpPr>
          <p:nvPr>
            <p:ph type="body" sz="half" idx="4294967295"/>
          </p:nvPr>
        </p:nvSpPr>
        <p:spPr>
          <a:xfrm>
            <a:off x="609600" y="1143000"/>
            <a:ext cx="6808788" cy="3124200"/>
          </a:xfrm>
          <a:prstGeom prst="rect">
            <a:avLst/>
          </a:prstGeom>
        </p:spPr>
        <p:txBody>
          <a:bodyPr>
            <a:normAutofit/>
          </a:bodyPr>
          <a:lstStyle/>
          <a:p>
            <a:pPr>
              <a:lnSpc>
                <a:spcPct val="80000"/>
              </a:lnSpc>
              <a:spcBef>
                <a:spcPts val="500"/>
              </a:spcBef>
              <a:buChar char="•"/>
              <a:defRPr sz="2400" b="1">
                <a:solidFill>
                  <a:srgbClr val="FFFF00"/>
                </a:solidFill>
              </a:defRPr>
            </a:pPr>
            <a:r>
              <a:t>Stop clock:</a:t>
            </a:r>
          </a:p>
          <a:p>
            <a:pPr>
              <a:lnSpc>
                <a:spcPct val="80000"/>
              </a:lnSpc>
              <a:spcBef>
                <a:spcPts val="500"/>
              </a:spcBef>
              <a:buSzTx/>
              <a:buNone/>
              <a:defRPr sz="2400" b="1">
                <a:solidFill>
                  <a:srgbClr val="FFFF00"/>
                </a:solidFill>
              </a:defRPr>
            </a:pPr>
            <a:r>
              <a:t> </a:t>
            </a:r>
          </a:p>
          <a:p>
            <a:pPr marL="742950" lvl="1" indent="-285750">
              <a:lnSpc>
                <a:spcPct val="80000"/>
              </a:lnSpc>
              <a:spcBef>
                <a:spcPts val="0"/>
              </a:spcBef>
              <a:defRPr sz="2400" b="1">
                <a:solidFill>
                  <a:srgbClr val="FFFF00"/>
                </a:solidFill>
              </a:defRPr>
            </a:pPr>
            <a:r>
              <a:t>whistle, arm straight up with open palm and fingers together</a:t>
            </a:r>
          </a:p>
          <a:p>
            <a:pPr>
              <a:lnSpc>
                <a:spcPct val="80000"/>
              </a:lnSpc>
              <a:buChar char="•"/>
              <a:defRPr sz="2400" b="1">
                <a:solidFill>
                  <a:srgbClr val="FFFF00"/>
                </a:solidFill>
              </a:defRPr>
            </a:pPr>
            <a:endParaRPr/>
          </a:p>
          <a:p>
            <a:pPr>
              <a:lnSpc>
                <a:spcPct val="80000"/>
              </a:lnSpc>
              <a:spcBef>
                <a:spcPts val="500"/>
              </a:spcBef>
              <a:buChar char="•"/>
              <a:defRPr sz="2400" b="1">
                <a:solidFill>
                  <a:srgbClr val="FFFF00"/>
                </a:solidFill>
              </a:defRPr>
            </a:pPr>
            <a:r>
              <a:t>Signal nature of violation</a:t>
            </a:r>
          </a:p>
          <a:p>
            <a:pPr>
              <a:lnSpc>
                <a:spcPct val="80000"/>
              </a:lnSpc>
              <a:buChar char="•"/>
              <a:defRPr sz="2400" b="1">
                <a:solidFill>
                  <a:srgbClr val="FFFF00"/>
                </a:solidFill>
              </a:defRPr>
            </a:pPr>
            <a:endParaRPr/>
          </a:p>
          <a:p>
            <a:pPr>
              <a:lnSpc>
                <a:spcPct val="80000"/>
              </a:lnSpc>
              <a:spcBef>
                <a:spcPts val="500"/>
              </a:spcBef>
              <a:buChar char="•"/>
              <a:defRPr sz="2400" b="1">
                <a:solidFill>
                  <a:srgbClr val="FFFF00"/>
                </a:solidFill>
              </a:defRPr>
            </a:pPr>
            <a:r>
              <a:t>Signal direction of play using same arm </a:t>
            </a:r>
          </a:p>
        </p:txBody>
      </p:sp>
      <p:pic>
        <p:nvPicPr>
          <p:cNvPr id="463" name="image.png"/>
          <p:cNvPicPr>
            <a:picLocks noChangeAspect="1"/>
          </p:cNvPicPr>
          <p:nvPr/>
        </p:nvPicPr>
        <p:blipFill>
          <a:blip r:embed="rId2">
            <a:extLst/>
          </a:blip>
          <a:stretch>
            <a:fillRect/>
          </a:stretch>
        </p:blipFill>
        <p:spPr>
          <a:xfrm>
            <a:off x="492125" y="4419600"/>
            <a:ext cx="2257425" cy="1946275"/>
          </a:xfrm>
          <a:prstGeom prst="rect">
            <a:avLst/>
          </a:prstGeom>
          <a:ln w="12700">
            <a:miter lim="400000"/>
          </a:ln>
        </p:spPr>
      </p:pic>
      <p:pic>
        <p:nvPicPr>
          <p:cNvPr id="464" name="image.png"/>
          <p:cNvPicPr>
            <a:picLocks noChangeAspect="1"/>
          </p:cNvPicPr>
          <p:nvPr/>
        </p:nvPicPr>
        <p:blipFill>
          <a:blip r:embed="rId3">
            <a:extLst/>
          </a:blip>
          <a:stretch>
            <a:fillRect/>
          </a:stretch>
        </p:blipFill>
        <p:spPr>
          <a:xfrm>
            <a:off x="3200400" y="4419600"/>
            <a:ext cx="2300288" cy="1946275"/>
          </a:xfrm>
          <a:prstGeom prst="rect">
            <a:avLst/>
          </a:prstGeom>
          <a:ln w="12700">
            <a:miter lim="400000"/>
          </a:ln>
        </p:spPr>
      </p:pic>
      <p:pic>
        <p:nvPicPr>
          <p:cNvPr id="465" name="image.png"/>
          <p:cNvPicPr>
            <a:picLocks noChangeAspect="1"/>
          </p:cNvPicPr>
          <p:nvPr/>
        </p:nvPicPr>
        <p:blipFill>
          <a:blip r:embed="rId4">
            <a:extLst/>
          </a:blip>
          <a:stretch>
            <a:fillRect/>
          </a:stretch>
        </p:blipFill>
        <p:spPr>
          <a:xfrm>
            <a:off x="5867400" y="4419600"/>
            <a:ext cx="2244725" cy="194627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2">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46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4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462">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3" nodeType="afterEffect">
                                  <p:stCondLst>
                                    <p:cond delay="0"/>
                                  </p:stCondLst>
                                  <p:iterate>
                                    <p:tmAbs val="0"/>
                                  </p:iterate>
                                  <p:childTnLst>
                                    <p:set>
                                      <p:cBhvr>
                                        <p:cTn id="24" fill="hold"/>
                                        <p:tgtEl>
                                          <p:spTgt spid="46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46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62">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4" nodeType="afterEffect">
                                  <p:stCondLst>
                                    <p:cond delay="0"/>
                                  </p:stCondLst>
                                  <p:iterate>
                                    <p:tmAbs val="0"/>
                                  </p:iterate>
                                  <p:childTnLst>
                                    <p:set>
                                      <p:cBhvr>
                                        <p:cTn id="34" fill="hold"/>
                                        <p:tgtEl>
                                          <p:spTgt spid="4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4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1" build="p" animBg="1" advAuto="0"/>
      <p:bldP spid="463" grpId="2" animBg="1" advAuto="0"/>
      <p:bldP spid="464" grpId="3" animBg="1" advAuto="0"/>
      <p:bldP spid="465" grpId="4"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Substitutions</a:t>
            </a:r>
          </a:p>
        </p:txBody>
      </p:sp>
      <p:pic>
        <p:nvPicPr>
          <p:cNvPr id="468" name="image.jpeg"/>
          <p:cNvPicPr>
            <a:picLocks noChangeAspect="1"/>
          </p:cNvPicPr>
          <p:nvPr/>
        </p:nvPicPr>
        <p:blipFill>
          <a:blip r:embed="rId2">
            <a:extLst/>
          </a:blip>
          <a:stretch>
            <a:fillRect/>
          </a:stretch>
        </p:blipFill>
        <p:spPr>
          <a:xfrm>
            <a:off x="381000" y="4541837"/>
            <a:ext cx="2624138" cy="2095501"/>
          </a:xfrm>
          <a:prstGeom prst="rect">
            <a:avLst/>
          </a:prstGeom>
          <a:ln w="12700">
            <a:miter lim="400000"/>
          </a:ln>
        </p:spPr>
      </p:pic>
      <p:pic>
        <p:nvPicPr>
          <p:cNvPr id="469" name="image.jpeg"/>
          <p:cNvPicPr>
            <a:picLocks noChangeAspect="1"/>
          </p:cNvPicPr>
          <p:nvPr/>
        </p:nvPicPr>
        <p:blipFill>
          <a:blip r:embed="rId3">
            <a:extLst/>
          </a:blip>
          <a:stretch>
            <a:fillRect/>
          </a:stretch>
        </p:blipFill>
        <p:spPr>
          <a:xfrm>
            <a:off x="3276600" y="4541837"/>
            <a:ext cx="2608263" cy="2028826"/>
          </a:xfrm>
          <a:prstGeom prst="rect">
            <a:avLst/>
          </a:prstGeom>
          <a:ln w="12700">
            <a:miter lim="400000"/>
          </a:ln>
        </p:spPr>
      </p:pic>
      <p:pic>
        <p:nvPicPr>
          <p:cNvPr id="470" name="image.jpeg"/>
          <p:cNvPicPr>
            <a:picLocks noChangeAspect="1"/>
          </p:cNvPicPr>
          <p:nvPr/>
        </p:nvPicPr>
        <p:blipFill>
          <a:blip r:embed="rId4">
            <a:extLst/>
          </a:blip>
          <a:stretch>
            <a:fillRect/>
          </a:stretch>
        </p:blipFill>
        <p:spPr>
          <a:xfrm>
            <a:off x="6172200" y="4541837"/>
            <a:ext cx="2401888" cy="2028826"/>
          </a:xfrm>
          <a:prstGeom prst="rect">
            <a:avLst/>
          </a:prstGeom>
          <a:ln w="12700">
            <a:miter lim="400000"/>
          </a:ln>
        </p:spPr>
      </p:pic>
      <p:sp>
        <p:nvSpPr>
          <p:cNvPr id="471" name="Shape 471"/>
          <p:cNvSpPr/>
          <p:nvPr/>
        </p:nvSpPr>
        <p:spPr>
          <a:xfrm>
            <a:off x="609600" y="1143000"/>
            <a:ext cx="7964488" cy="33769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solidFill>
                  <a:srgbClr val="FFFF00"/>
                </a:solidFill>
              </a:defRPr>
            </a:pPr>
            <a:r>
              <a:t>Upon hearing the substitution signal from the scorer, the nearest official </a:t>
            </a:r>
          </a:p>
          <a:p>
            <a:pPr>
              <a:buSzPct val="100000"/>
              <a:buChar char="•"/>
              <a:defRPr sz="2400" b="1">
                <a:solidFill>
                  <a:srgbClr val="FFFF00"/>
                </a:solidFill>
              </a:defRPr>
            </a:pPr>
            <a:r>
              <a:t>blows whistle and makes time-out signal</a:t>
            </a:r>
          </a:p>
          <a:p>
            <a:pPr>
              <a:buSzPct val="100000"/>
              <a:buChar char="•"/>
              <a:defRPr sz="2400" b="1">
                <a:solidFill>
                  <a:srgbClr val="FFFF00"/>
                </a:solidFill>
              </a:defRPr>
            </a:pPr>
            <a:r>
              <a:t>beckons substitution(s)</a:t>
            </a:r>
          </a:p>
          <a:p>
            <a:pPr>
              <a:lnSpc>
                <a:spcPct val="80000"/>
              </a:lnSpc>
              <a:spcBef>
                <a:spcPts val="400"/>
              </a:spcBef>
              <a:defRPr sz="1400" b="1">
                <a:solidFill>
                  <a:srgbClr val="FFFF00"/>
                </a:solidFill>
              </a:defRPr>
            </a:pPr>
            <a:endParaRPr/>
          </a:p>
          <a:p>
            <a:pPr>
              <a:lnSpc>
                <a:spcPct val="80000"/>
              </a:lnSpc>
              <a:spcBef>
                <a:spcPts val="400"/>
              </a:spcBef>
              <a:defRPr b="1">
                <a:solidFill>
                  <a:srgbClr val="FFFF00"/>
                </a:solidFill>
              </a:defRPr>
            </a:pPr>
            <a:r>
              <a:t>Notes:</a:t>
            </a:r>
          </a:p>
          <a:p>
            <a:pPr>
              <a:lnSpc>
                <a:spcPct val="80000"/>
              </a:lnSpc>
              <a:spcBef>
                <a:spcPts val="300"/>
              </a:spcBef>
              <a:buSzPct val="100000"/>
              <a:buFont typeface="Arial"/>
              <a:buChar char="•"/>
              <a:defRPr sz="1400" b="1">
                <a:solidFill>
                  <a:srgbClr val="FFFF00"/>
                </a:solidFill>
              </a:defRPr>
            </a:pPr>
            <a:r>
              <a:t>Although the coach has primary responsibility for a team having 5 players on the court after a substitution - an ‘ounce of prevention is worth a pound of cure’ and it is recommended to ‘monitor’ the substitutions to avoid an incorrect number of players when play resumes</a:t>
            </a:r>
          </a:p>
          <a:p>
            <a:pPr>
              <a:lnSpc>
                <a:spcPct val="80000"/>
              </a:lnSpc>
              <a:spcBef>
                <a:spcPts val="400"/>
              </a:spcBef>
              <a:defRPr sz="1400" b="1">
                <a:solidFill>
                  <a:srgbClr val="FFFF00"/>
                </a:solidFill>
              </a:defRPr>
            </a:pPr>
            <a:endParaRPr/>
          </a:p>
          <a:p>
            <a:pPr>
              <a:lnSpc>
                <a:spcPct val="80000"/>
              </a:lnSpc>
              <a:spcBef>
                <a:spcPts val="300"/>
              </a:spcBef>
              <a:buSzPct val="100000"/>
              <a:buFont typeface="Arial"/>
              <a:buChar char="•"/>
              <a:defRPr sz="1400" b="1">
                <a:solidFill>
                  <a:srgbClr val="FFFF00"/>
                </a:solidFill>
              </a:defRPr>
            </a:pPr>
            <a:r>
              <a:t>Officials should work to ensure there is no undue delay and the game resumes as quickly as possible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6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47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3" nodeType="afterEffect">
                                  <p:stCondLst>
                                    <p:cond delay="0"/>
                                  </p:stCondLst>
                                  <p:iterate>
                                    <p:tmAbs val="0"/>
                                  </p:iterate>
                                  <p:childTnLst>
                                    <p:set>
                                      <p:cBhvr>
                                        <p:cTn id="16" fill="hold"/>
                                        <p:tgtEl>
                                          <p:spTgt spid="46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47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471">
                                            <p:txEl>
                                              <p:pRg st="4" end="4"/>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471">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4" nodeType="afterEffect">
                                  <p:stCondLst>
                                    <p:cond delay="0"/>
                                  </p:stCondLst>
                                  <p:iterate>
                                    <p:tmAbs val="0"/>
                                  </p:iterate>
                                  <p:childTnLst>
                                    <p:set>
                                      <p:cBhvr>
                                        <p:cTn id="29" fill="hold"/>
                                        <p:tgtEl>
                                          <p:spTgt spid="47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4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47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4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2" animBg="1" advAuto="0"/>
      <p:bldP spid="469" grpId="3" animBg="1" advAuto="0"/>
      <p:bldP spid="470" grpId="4" animBg="1" advAuto="0"/>
      <p:bldP spid="471"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p:cNvSpPr>
          <p:nvPr>
            <p:ph type="title" idx="4294967295"/>
          </p:nvPr>
        </p:nvSpPr>
        <p:spPr>
          <a:xfrm>
            <a:off x="457200" y="274637"/>
            <a:ext cx="8229600" cy="1143001"/>
          </a:xfrm>
          <a:prstGeom prst="rect">
            <a:avLst/>
          </a:prstGeom>
        </p:spPr>
        <p:txBody>
          <a:bodyPr>
            <a:normAutofit/>
          </a:bodyPr>
          <a:lstStyle>
            <a:lvl1pPr>
              <a:defRPr b="1"/>
            </a:lvl1pPr>
          </a:lstStyle>
          <a:p>
            <a:r>
              <a:t>Granting a Time-out</a:t>
            </a:r>
          </a:p>
        </p:txBody>
      </p:sp>
      <p:sp>
        <p:nvSpPr>
          <p:cNvPr id="474" name="Shape 474"/>
          <p:cNvSpPr>
            <a:spLocks noGrp="1"/>
          </p:cNvSpPr>
          <p:nvPr>
            <p:ph type="body" idx="4294967295"/>
          </p:nvPr>
        </p:nvSpPr>
        <p:spPr>
          <a:xfrm>
            <a:off x="533400" y="1371600"/>
            <a:ext cx="8229600" cy="4525963"/>
          </a:xfrm>
          <a:prstGeom prst="rect">
            <a:avLst/>
          </a:prstGeom>
        </p:spPr>
        <p:txBody>
          <a:bodyPr>
            <a:normAutofit/>
          </a:bodyPr>
          <a:lstStyle/>
          <a:p>
            <a:pPr marL="323850">
              <a:spcBef>
                <a:spcPts val="0"/>
              </a:spcBef>
              <a:buChar char="•"/>
              <a:defRPr sz="2400" b="1">
                <a:solidFill>
                  <a:srgbClr val="FFFF00"/>
                </a:solidFill>
              </a:defRPr>
            </a:pPr>
            <a:r>
              <a:t>Upon hearing the time-out signal from the scorer, the nearest official blows whistle and makes time-out signal</a:t>
            </a:r>
          </a:p>
          <a:p>
            <a:pPr marL="323850">
              <a:spcBef>
                <a:spcPts val="0"/>
              </a:spcBef>
              <a:buChar char="•"/>
              <a:defRPr sz="2400" b="1">
                <a:solidFill>
                  <a:srgbClr val="FFFF00"/>
                </a:solidFill>
              </a:defRPr>
            </a:pPr>
            <a:endParaRPr/>
          </a:p>
          <a:p>
            <a:pPr marL="323850">
              <a:spcBef>
                <a:spcPts val="0"/>
              </a:spcBef>
              <a:buChar char="•"/>
              <a:defRPr sz="2400" b="1">
                <a:solidFill>
                  <a:srgbClr val="FFFF00"/>
                </a:solidFill>
              </a:defRPr>
            </a:pPr>
            <a:r>
              <a:t>Officials move to time-out positions</a:t>
            </a:r>
          </a:p>
          <a:p>
            <a:pPr marL="323850">
              <a:spcBef>
                <a:spcPts val="0"/>
              </a:spcBef>
              <a:buChar char="•"/>
              <a:defRPr sz="2400" b="1">
                <a:solidFill>
                  <a:srgbClr val="FFFF00"/>
                </a:solidFill>
              </a:defRPr>
            </a:pPr>
            <a:endParaRPr/>
          </a:p>
          <a:p>
            <a:pPr marL="323850">
              <a:spcBef>
                <a:spcPts val="0"/>
              </a:spcBef>
              <a:buChar char="•"/>
              <a:defRPr sz="2400" b="1">
                <a:solidFill>
                  <a:srgbClr val="FFFF00"/>
                </a:solidFill>
              </a:defRPr>
            </a:pPr>
            <a:r>
              <a:t>Timer sounds signal after 50 seconds and the referee blows whistle for players to immediately return to court</a:t>
            </a:r>
          </a:p>
          <a:p>
            <a:pPr indent="-361950">
              <a:spcBef>
                <a:spcPts val="0"/>
              </a:spcBef>
              <a:buSzTx/>
              <a:buNone/>
              <a:defRPr sz="2400" b="1">
                <a:solidFill>
                  <a:srgbClr val="FFFF00"/>
                </a:solidFill>
              </a:defRPr>
            </a:pPr>
            <a:endParaRPr/>
          </a:p>
          <a:p>
            <a:pPr marL="323850">
              <a:spcBef>
                <a:spcPts val="0"/>
              </a:spcBef>
              <a:buChar char="•"/>
              <a:defRPr sz="2400" b="1">
                <a:solidFill>
                  <a:srgbClr val="FFFF00"/>
                </a:solidFill>
              </a:defRPr>
            </a:pPr>
            <a:r>
              <a:t>Note: if it was a team’s last time out, the referee informs the coach of that</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idx="4294967295"/>
          </p:nvPr>
        </p:nvSpPr>
        <p:spPr>
          <a:xfrm>
            <a:off x="495300" y="187324"/>
            <a:ext cx="8229600" cy="1143002"/>
          </a:xfrm>
          <a:prstGeom prst="rect">
            <a:avLst/>
          </a:prstGeom>
        </p:spPr>
        <p:txBody>
          <a:bodyPr>
            <a:normAutofit/>
          </a:bodyPr>
          <a:lstStyle>
            <a:lvl1pPr>
              <a:defRPr b="1"/>
            </a:lvl1pPr>
          </a:lstStyle>
          <a:p>
            <a:r>
              <a:t>Time Out Positions</a:t>
            </a:r>
          </a:p>
        </p:txBody>
      </p:sp>
      <p:pic>
        <p:nvPicPr>
          <p:cNvPr id="477" name="image.png"/>
          <p:cNvPicPr>
            <a:picLocks noChangeAspect="1"/>
          </p:cNvPicPr>
          <p:nvPr/>
        </p:nvPicPr>
        <p:blipFill>
          <a:blip r:embed="rId2">
            <a:extLst/>
          </a:blip>
          <a:stretch>
            <a:fillRect/>
          </a:stretch>
        </p:blipFill>
        <p:spPr>
          <a:xfrm>
            <a:off x="1143000" y="1371600"/>
            <a:ext cx="7121525" cy="4343400"/>
          </a:xfrm>
          <a:prstGeom prst="rect">
            <a:avLst/>
          </a:prstGeom>
          <a:ln w="12700">
            <a:miter lim="400000"/>
          </a:ln>
        </p:spPr>
      </p:pic>
      <p:sp>
        <p:nvSpPr>
          <p:cNvPr id="478" name="Shape 478"/>
          <p:cNvSpPr/>
          <p:nvPr/>
        </p:nvSpPr>
        <p:spPr>
          <a:xfrm>
            <a:off x="990600" y="6019800"/>
            <a:ext cx="7239000"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00"/>
                </a:solidFill>
              </a:defRPr>
            </a:lvl1pPr>
          </a:lstStyle>
          <a:p>
            <a:r>
              <a:t>Note: officials have ball</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title" idx="4294967295"/>
          </p:nvPr>
        </p:nvSpPr>
        <p:spPr>
          <a:xfrm>
            <a:off x="1116012" y="228600"/>
            <a:ext cx="7391401" cy="838200"/>
          </a:xfrm>
          <a:prstGeom prst="rect">
            <a:avLst/>
          </a:prstGeom>
        </p:spPr>
        <p:txBody>
          <a:bodyPr>
            <a:normAutofit/>
          </a:bodyPr>
          <a:lstStyle>
            <a:lvl1pPr algn="l">
              <a:defRPr b="1"/>
            </a:lvl1pPr>
          </a:lstStyle>
          <a:p>
            <a:r>
              <a:t>3 Point FG Coverage</a:t>
            </a:r>
          </a:p>
        </p:txBody>
      </p:sp>
      <p:pic>
        <p:nvPicPr>
          <p:cNvPr id="481" name="image.jpeg"/>
          <p:cNvPicPr>
            <a:picLocks noChangeAspect="1"/>
          </p:cNvPicPr>
          <p:nvPr/>
        </p:nvPicPr>
        <p:blipFill>
          <a:blip r:embed="rId2">
            <a:extLst/>
          </a:blip>
          <a:stretch>
            <a:fillRect/>
          </a:stretch>
        </p:blipFill>
        <p:spPr>
          <a:xfrm>
            <a:off x="685800" y="1296987"/>
            <a:ext cx="3581400" cy="3033713"/>
          </a:xfrm>
          <a:prstGeom prst="rect">
            <a:avLst/>
          </a:prstGeom>
          <a:ln w="12700">
            <a:miter lim="400000"/>
          </a:ln>
        </p:spPr>
      </p:pic>
      <p:sp>
        <p:nvSpPr>
          <p:cNvPr id="482" name="Shape 482"/>
          <p:cNvSpPr/>
          <p:nvPr/>
        </p:nvSpPr>
        <p:spPr>
          <a:xfrm>
            <a:off x="4800600" y="1317625"/>
            <a:ext cx="4114800" cy="301429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b="1">
                <a:solidFill>
                  <a:srgbClr val="FFFF00"/>
                </a:solidFill>
              </a:defRPr>
            </a:pPr>
            <a:r>
              <a:t>Trail is  primarily responsible for 3-pt attempts </a:t>
            </a:r>
          </a:p>
          <a:p>
            <a:pPr>
              <a:spcBef>
                <a:spcPts val="1200"/>
              </a:spcBef>
              <a:defRPr sz="2000" b="1">
                <a:solidFill>
                  <a:srgbClr val="FFFF00"/>
                </a:solidFill>
              </a:defRPr>
            </a:pPr>
            <a:r>
              <a:t>Trail signals all successful goals</a:t>
            </a:r>
          </a:p>
          <a:p>
            <a:pPr>
              <a:spcBef>
                <a:spcPts val="1200"/>
              </a:spcBef>
              <a:defRPr sz="2000" b="1">
                <a:solidFill>
                  <a:srgbClr val="FFFF00"/>
                </a:solidFill>
              </a:defRPr>
            </a:pPr>
            <a:r>
              <a:t>Lead signals 3-pt attempt from area 4 and can help with a try in area 3 picked up by Trail </a:t>
            </a:r>
          </a:p>
          <a:p>
            <a:pPr>
              <a:spcBef>
                <a:spcPts val="1200"/>
              </a:spcBef>
              <a:defRPr sz="2000" b="1">
                <a:solidFill>
                  <a:srgbClr val="FFFF00"/>
                </a:solidFill>
              </a:defRPr>
            </a:pPr>
            <a:r>
              <a:t>Lead doesn’t signal make</a:t>
            </a:r>
          </a:p>
        </p:txBody>
      </p:sp>
      <p:sp>
        <p:nvSpPr>
          <p:cNvPr id="483" name="Shape 483"/>
          <p:cNvSpPr/>
          <p:nvPr/>
        </p:nvSpPr>
        <p:spPr>
          <a:xfrm>
            <a:off x="1538287" y="1285875"/>
            <a:ext cx="609601" cy="7081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600"/>
              </a:spcBef>
              <a:defRPr sz="4400" b="1">
                <a:solidFill>
                  <a:srgbClr val="FF3300"/>
                </a:solidFill>
                <a:effectLst>
                  <a:outerShdw blurRad="12700" dist="25400" dir="2700000" rotWithShape="0">
                    <a:srgbClr val="000000"/>
                  </a:outerShdw>
                </a:effectLst>
              </a:defRPr>
            </a:lvl1pPr>
          </a:lstStyle>
          <a:p>
            <a:r>
              <a:t>L</a:t>
            </a:r>
          </a:p>
        </p:txBody>
      </p:sp>
      <p:sp>
        <p:nvSpPr>
          <p:cNvPr id="484" name="Shape 484"/>
          <p:cNvSpPr/>
          <p:nvPr/>
        </p:nvSpPr>
        <p:spPr>
          <a:xfrm>
            <a:off x="1143000" y="3074987"/>
            <a:ext cx="609600" cy="7081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600"/>
              </a:spcBef>
              <a:defRPr sz="4400" b="1">
                <a:solidFill>
                  <a:srgbClr val="FF3300"/>
                </a:solidFill>
                <a:effectLst>
                  <a:outerShdw blurRad="12700" dist="25400" dir="2700000" rotWithShape="0">
                    <a:srgbClr val="000000"/>
                  </a:outerShdw>
                </a:effectLst>
              </a:defRPr>
            </a:lvl1pPr>
          </a:lstStyle>
          <a:p>
            <a:r>
              <a:t>T</a:t>
            </a:r>
          </a:p>
        </p:txBody>
      </p:sp>
      <p:pic>
        <p:nvPicPr>
          <p:cNvPr id="485" name="image.jpeg"/>
          <p:cNvPicPr>
            <a:picLocks noChangeAspect="1"/>
          </p:cNvPicPr>
          <p:nvPr/>
        </p:nvPicPr>
        <p:blipFill>
          <a:blip r:embed="rId3">
            <a:extLst/>
          </a:blip>
          <a:stretch>
            <a:fillRect/>
          </a:stretch>
        </p:blipFill>
        <p:spPr>
          <a:xfrm>
            <a:off x="4049712" y="4694237"/>
            <a:ext cx="2822576" cy="1928813"/>
          </a:xfrm>
          <a:prstGeom prst="rect">
            <a:avLst/>
          </a:prstGeom>
          <a:ln w="12700">
            <a:miter lim="400000"/>
          </a:ln>
        </p:spPr>
      </p:pic>
      <p:pic>
        <p:nvPicPr>
          <p:cNvPr id="486" name="image.jpeg"/>
          <p:cNvPicPr>
            <a:picLocks noChangeAspect="1"/>
          </p:cNvPicPr>
          <p:nvPr/>
        </p:nvPicPr>
        <p:blipFill>
          <a:blip r:embed="rId4">
            <a:extLst/>
          </a:blip>
          <a:stretch>
            <a:fillRect/>
          </a:stretch>
        </p:blipFill>
        <p:spPr>
          <a:xfrm>
            <a:off x="685800" y="4694237"/>
            <a:ext cx="2925763" cy="1906588"/>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8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48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0"/>
                                  </p:stCondLst>
                                  <p:iterate>
                                    <p:tmAbs val="0"/>
                                  </p:iterate>
                                  <p:childTnLst>
                                    <p:set>
                                      <p:cBhvr>
                                        <p:cTn id="14" fill="hold"/>
                                        <p:tgtEl>
                                          <p:spTgt spid="48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48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48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82">
                                            <p:txEl>
                                              <p:pRg st="2" end="2"/>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5" nodeType="afterEffect">
                                  <p:stCondLst>
                                    <p:cond delay="0"/>
                                  </p:stCondLst>
                                  <p:iterate>
                                    <p:tmAbs val="0"/>
                                  </p:iterate>
                                  <p:childTnLst>
                                    <p:set>
                                      <p:cBhvr>
                                        <p:cTn id="27" fill="hold"/>
                                        <p:tgtEl>
                                          <p:spTgt spid="48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82">
                                            <p:txEl>
                                              <p:pRg st="3" end="3"/>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6" nodeType="afterEffect">
                                  <p:stCondLst>
                                    <p:cond delay="0"/>
                                  </p:stCondLst>
                                  <p:iterate>
                                    <p:tmAbs val="0"/>
                                  </p:iterate>
                                  <p:childTnLst>
                                    <p:set>
                                      <p:cBhvr>
                                        <p:cTn id="34" fill="hold"/>
                                        <p:tgtEl>
                                          <p:spTgt spid="4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2" animBg="1" advAuto="0"/>
      <p:bldP spid="482" grpId="1" build="p" bldLvl="5" animBg="1" advAuto="0"/>
      <p:bldP spid="483" grpId="3" animBg="1" advAuto="0"/>
      <p:bldP spid="484" grpId="4" animBg="1" advAuto="0"/>
      <p:bldP spid="485" grpId="6" animBg="1" advAuto="0"/>
      <p:bldP spid="486" grpId="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Summary and Review</a:t>
            </a:r>
          </a:p>
        </p:txBody>
      </p:sp>
      <p:sp>
        <p:nvSpPr>
          <p:cNvPr id="489" name="Shape 489"/>
          <p:cNvSpPr>
            <a:spLocks noGrp="1"/>
          </p:cNvSpPr>
          <p:nvPr>
            <p:ph type="body" idx="4294967295"/>
          </p:nvPr>
        </p:nvSpPr>
        <p:spPr>
          <a:xfrm>
            <a:off x="533400" y="1295400"/>
            <a:ext cx="8382000" cy="5105400"/>
          </a:xfrm>
          <a:prstGeom prst="rect">
            <a:avLst/>
          </a:prstGeom>
        </p:spPr>
        <p:txBody>
          <a:bodyPr>
            <a:normAutofit/>
          </a:bodyPr>
          <a:lstStyle/>
          <a:p>
            <a:pPr marL="0" indent="0">
              <a:lnSpc>
                <a:spcPct val="90000"/>
              </a:lnSpc>
              <a:spcBef>
                <a:spcPts val="600"/>
              </a:spcBef>
              <a:buSzTx/>
              <a:buNone/>
              <a:defRPr sz="2400" b="1"/>
            </a:pPr>
            <a:r>
              <a:t>Work as a team</a:t>
            </a:r>
          </a:p>
          <a:p>
            <a:pPr marL="0" indent="0">
              <a:lnSpc>
                <a:spcPct val="90000"/>
              </a:lnSpc>
              <a:spcBef>
                <a:spcPts val="600"/>
              </a:spcBef>
              <a:buSzTx/>
              <a:buNone/>
              <a:defRPr sz="1000" b="1">
                <a:solidFill>
                  <a:srgbClr val="FFFF00"/>
                </a:solidFill>
              </a:defRPr>
            </a:pPr>
            <a:endParaRPr/>
          </a:p>
          <a:p>
            <a:pPr marL="0" indent="0">
              <a:lnSpc>
                <a:spcPct val="90000"/>
              </a:lnSpc>
              <a:spcBef>
                <a:spcPts val="1200"/>
              </a:spcBef>
              <a:buChar char="•"/>
              <a:defRPr sz="2000" b="1">
                <a:solidFill>
                  <a:srgbClr val="FFFF00"/>
                </a:solidFill>
              </a:defRPr>
            </a:pPr>
            <a:r>
              <a:t>have a pre-game</a:t>
            </a:r>
          </a:p>
          <a:p>
            <a:pPr marL="0" indent="0">
              <a:lnSpc>
                <a:spcPct val="90000"/>
              </a:lnSpc>
              <a:spcBef>
                <a:spcPts val="1200"/>
              </a:spcBef>
              <a:buChar char="•"/>
              <a:defRPr sz="2000" b="1">
                <a:solidFill>
                  <a:srgbClr val="FFFF00"/>
                </a:solidFill>
              </a:defRPr>
            </a:pPr>
            <a:r>
              <a:t>arrive on floor together; whenever possible, leave court together</a:t>
            </a:r>
          </a:p>
          <a:p>
            <a:pPr marL="0" indent="0">
              <a:lnSpc>
                <a:spcPct val="90000"/>
              </a:lnSpc>
              <a:spcBef>
                <a:spcPts val="1200"/>
              </a:spcBef>
              <a:buChar char="•"/>
              <a:defRPr sz="2000" b="1">
                <a:solidFill>
                  <a:srgbClr val="FFFF00"/>
                </a:solidFill>
              </a:defRPr>
            </a:pPr>
            <a:r>
              <a:t>co-operate on the floor</a:t>
            </a:r>
          </a:p>
          <a:p>
            <a:pPr marL="0" indent="0">
              <a:lnSpc>
                <a:spcPct val="80000"/>
              </a:lnSpc>
              <a:spcBef>
                <a:spcPts val="1200"/>
              </a:spcBef>
              <a:buChar char="•"/>
              <a:defRPr sz="2000" b="1">
                <a:solidFill>
                  <a:srgbClr val="FFFF00"/>
                </a:solidFill>
              </a:defRPr>
            </a:pPr>
            <a:r>
              <a:t>make eye contact before administering a throw-in</a:t>
            </a:r>
          </a:p>
          <a:p>
            <a:pPr marL="0" indent="0">
              <a:lnSpc>
                <a:spcPct val="90000"/>
              </a:lnSpc>
              <a:spcBef>
                <a:spcPts val="1200"/>
              </a:spcBef>
              <a:buChar char="•"/>
              <a:defRPr sz="2000" b="1">
                <a:solidFill>
                  <a:srgbClr val="FFFF00"/>
                </a:solidFill>
              </a:defRPr>
            </a:pPr>
            <a:r>
              <a:t>be aware of players, ball and partner</a:t>
            </a:r>
          </a:p>
          <a:p>
            <a:pPr marL="0" indent="0">
              <a:lnSpc>
                <a:spcPct val="90000"/>
              </a:lnSpc>
              <a:spcBef>
                <a:spcPts val="1200"/>
              </a:spcBef>
              <a:buChar char="•"/>
              <a:defRPr sz="2000" b="1">
                <a:solidFill>
                  <a:srgbClr val="FFFF00"/>
                </a:solidFill>
              </a:defRPr>
            </a:pPr>
            <a:r>
              <a:t>know areas of responsibility and referee on/off-ball as needed</a:t>
            </a:r>
          </a:p>
          <a:p>
            <a:pPr marL="0" indent="0">
              <a:lnSpc>
                <a:spcPct val="90000"/>
              </a:lnSpc>
              <a:spcBef>
                <a:spcPts val="1200"/>
              </a:spcBef>
              <a:buChar char="•"/>
              <a:defRPr sz="2000" b="1">
                <a:solidFill>
                  <a:srgbClr val="FFFF00"/>
                </a:solidFill>
              </a:defRPr>
            </a:pPr>
            <a:r>
              <a:t>establish eye contact on double whistles; primary responsibility is 1) nearest official 2) official play going to</a:t>
            </a:r>
          </a:p>
          <a:p>
            <a:pPr marL="0" indent="0">
              <a:lnSpc>
                <a:spcPct val="90000"/>
              </a:lnSpc>
              <a:spcBef>
                <a:spcPts val="1200"/>
              </a:spcBef>
              <a:buChar char="•"/>
              <a:defRPr sz="2000" b="1">
                <a:solidFill>
                  <a:srgbClr val="FFFF00"/>
                </a:solidFill>
              </a:defRPr>
            </a:pPr>
            <a:r>
              <a:t>give help only when requested</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Summary and Review</a:t>
            </a:r>
          </a:p>
        </p:txBody>
      </p:sp>
      <p:sp>
        <p:nvSpPr>
          <p:cNvPr id="492" name="Shape 492"/>
          <p:cNvSpPr>
            <a:spLocks noGrp="1"/>
          </p:cNvSpPr>
          <p:nvPr>
            <p:ph type="body" idx="4294967295"/>
          </p:nvPr>
        </p:nvSpPr>
        <p:spPr>
          <a:xfrm>
            <a:off x="381000" y="1066800"/>
            <a:ext cx="8229600" cy="5410200"/>
          </a:xfrm>
          <a:prstGeom prst="rect">
            <a:avLst/>
          </a:prstGeom>
        </p:spPr>
        <p:txBody>
          <a:bodyPr>
            <a:normAutofit/>
          </a:bodyPr>
          <a:lstStyle/>
          <a:p>
            <a:pPr marL="0" indent="0">
              <a:lnSpc>
                <a:spcPct val="90000"/>
              </a:lnSpc>
              <a:spcBef>
                <a:spcPts val="1200"/>
              </a:spcBef>
              <a:buSzTx/>
              <a:buNone/>
              <a:defRPr sz="2400" b="1"/>
            </a:pPr>
            <a:r>
              <a:t>Calling the game</a:t>
            </a:r>
          </a:p>
          <a:p>
            <a:pPr marL="0" indent="0">
              <a:lnSpc>
                <a:spcPct val="90000"/>
              </a:lnSpc>
              <a:spcBef>
                <a:spcPts val="1200"/>
              </a:spcBef>
              <a:buChar char="•"/>
              <a:defRPr sz="2000" b="1">
                <a:solidFill>
                  <a:srgbClr val="FFFF00"/>
                </a:solidFill>
              </a:defRPr>
            </a:pPr>
            <a:r>
              <a:t>call fouls that affect the play, ignore incidental contact; call plays that need to be called</a:t>
            </a:r>
          </a:p>
          <a:p>
            <a:pPr marL="0" indent="0">
              <a:lnSpc>
                <a:spcPct val="80000"/>
              </a:lnSpc>
              <a:spcBef>
                <a:spcPts val="1200"/>
              </a:spcBef>
              <a:buChar char="•"/>
              <a:defRPr sz="2000" b="1">
                <a:solidFill>
                  <a:srgbClr val="FFFF00"/>
                </a:solidFill>
              </a:defRPr>
            </a:pPr>
            <a:r>
              <a:t>establish standards early in the game</a:t>
            </a:r>
          </a:p>
          <a:p>
            <a:pPr marL="0" indent="0">
              <a:lnSpc>
                <a:spcPct val="80000"/>
              </a:lnSpc>
              <a:spcBef>
                <a:spcPts val="1200"/>
              </a:spcBef>
              <a:buChar char="•"/>
              <a:defRPr sz="2000" b="1">
                <a:solidFill>
                  <a:srgbClr val="FFFF00"/>
                </a:solidFill>
              </a:defRPr>
            </a:pPr>
            <a:r>
              <a:t>don’t allow excessive use of hands</a:t>
            </a:r>
          </a:p>
          <a:p>
            <a:pPr marL="0" indent="0">
              <a:lnSpc>
                <a:spcPct val="80000"/>
              </a:lnSpc>
              <a:spcBef>
                <a:spcPts val="1200"/>
              </a:spcBef>
              <a:buChar char="•"/>
              <a:defRPr sz="2000" b="1">
                <a:solidFill>
                  <a:srgbClr val="FFFF00"/>
                </a:solidFill>
              </a:defRPr>
            </a:pPr>
            <a:r>
              <a:t>be vigilant in rebounding; gaining an unfair advantage is a foul; ignore contact that isn’t intentional and doesn’t affect play</a:t>
            </a:r>
          </a:p>
          <a:p>
            <a:pPr marL="0" indent="0">
              <a:lnSpc>
                <a:spcPct val="90000"/>
              </a:lnSpc>
              <a:spcBef>
                <a:spcPts val="1200"/>
              </a:spcBef>
              <a:buChar char="•"/>
              <a:defRPr sz="2000" b="1">
                <a:solidFill>
                  <a:srgbClr val="FFFF00"/>
                </a:solidFill>
              </a:defRPr>
            </a:pPr>
            <a:r>
              <a:t>know where ball is before calling 3 seconds</a:t>
            </a:r>
          </a:p>
          <a:p>
            <a:pPr marL="0" indent="0">
              <a:lnSpc>
                <a:spcPct val="90000"/>
              </a:lnSpc>
              <a:spcBef>
                <a:spcPts val="1200"/>
              </a:spcBef>
              <a:buChar char="•"/>
              <a:defRPr sz="2000" b="1">
                <a:solidFill>
                  <a:srgbClr val="FFFF00"/>
                </a:solidFill>
              </a:defRPr>
            </a:pPr>
            <a:r>
              <a:t>do not stop the game just to warn a player or a coach regarding conduct. Warn during deadball if necessary.  If you stop the game it’s a technical foul.</a:t>
            </a:r>
          </a:p>
          <a:p>
            <a:pPr marL="0" indent="0">
              <a:lnSpc>
                <a:spcPct val="90000"/>
              </a:lnSpc>
              <a:spcBef>
                <a:spcPts val="1200"/>
              </a:spcBef>
              <a:buChar char="•"/>
              <a:defRPr sz="2000" b="1">
                <a:solidFill>
                  <a:srgbClr val="FFFF00"/>
                </a:solidFill>
              </a:defRPr>
            </a:pPr>
            <a:r>
              <a:t>avoid making foul calls from more than 10 m away i.e. fast break </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idx="4294967295"/>
          </p:nvPr>
        </p:nvSpPr>
        <p:spPr>
          <a:xfrm>
            <a:off x="457200" y="274637"/>
            <a:ext cx="8229600" cy="715963"/>
          </a:xfrm>
          <a:prstGeom prst="rect">
            <a:avLst/>
          </a:prstGeom>
        </p:spPr>
        <p:txBody>
          <a:bodyPr>
            <a:normAutofit/>
          </a:bodyPr>
          <a:lstStyle>
            <a:lvl1pPr>
              <a:defRPr b="1"/>
            </a:lvl1pPr>
          </a:lstStyle>
          <a:p>
            <a:r>
              <a:t>Summary and Review</a:t>
            </a:r>
          </a:p>
        </p:txBody>
      </p:sp>
      <p:sp>
        <p:nvSpPr>
          <p:cNvPr id="495" name="Shape 495"/>
          <p:cNvSpPr>
            <a:spLocks noGrp="1"/>
          </p:cNvSpPr>
          <p:nvPr>
            <p:ph type="body" idx="4294967295"/>
          </p:nvPr>
        </p:nvSpPr>
        <p:spPr>
          <a:xfrm>
            <a:off x="533400" y="1295399"/>
            <a:ext cx="8229600" cy="4953002"/>
          </a:xfrm>
          <a:prstGeom prst="rect">
            <a:avLst/>
          </a:prstGeom>
        </p:spPr>
        <p:txBody>
          <a:bodyPr>
            <a:normAutofit/>
          </a:bodyPr>
          <a:lstStyle/>
          <a:p>
            <a:pPr marL="0" indent="0">
              <a:lnSpc>
                <a:spcPct val="80000"/>
              </a:lnSpc>
              <a:spcBef>
                <a:spcPts val="500"/>
              </a:spcBef>
              <a:buSzTx/>
              <a:buNone/>
              <a:defRPr sz="2400" b="1"/>
            </a:pPr>
            <a:r>
              <a:t>Other</a:t>
            </a:r>
          </a:p>
          <a:p>
            <a:pPr marL="0" indent="0">
              <a:lnSpc>
                <a:spcPct val="80000"/>
              </a:lnSpc>
              <a:buSzTx/>
              <a:buNone/>
              <a:defRPr sz="900" b="1">
                <a:solidFill>
                  <a:srgbClr val="FFFF00"/>
                </a:solidFill>
              </a:defRPr>
            </a:pPr>
            <a:endParaRPr/>
          </a:p>
          <a:p>
            <a:pPr marL="0" indent="0">
              <a:lnSpc>
                <a:spcPct val="80000"/>
              </a:lnSpc>
              <a:spcBef>
                <a:spcPts val="400"/>
              </a:spcBef>
              <a:buChar char="•"/>
              <a:defRPr sz="1800" b="1"/>
            </a:pPr>
            <a:r>
              <a:t>Movement</a:t>
            </a:r>
          </a:p>
          <a:p>
            <a:pPr marL="742950" lvl="1" indent="-285750">
              <a:lnSpc>
                <a:spcPct val="80000"/>
              </a:lnSpc>
              <a:spcBef>
                <a:spcPts val="0"/>
              </a:spcBef>
              <a:defRPr sz="1800" b="1">
                <a:solidFill>
                  <a:srgbClr val="FFFF00"/>
                </a:solidFill>
              </a:defRPr>
            </a:pPr>
            <a:r>
              <a:t>never stop moving. Adjust your position when the ball moves</a:t>
            </a:r>
          </a:p>
          <a:p>
            <a:pPr marL="742950" lvl="1" indent="-285750">
              <a:lnSpc>
                <a:spcPct val="80000"/>
              </a:lnSpc>
              <a:spcBef>
                <a:spcPts val="0"/>
              </a:spcBef>
              <a:defRPr sz="1800" b="1">
                <a:solidFill>
                  <a:srgbClr val="FFFF00"/>
                </a:solidFill>
              </a:defRPr>
            </a:pPr>
            <a:r>
              <a:t>keep on the move as the play comes towards you and try to maintain the best possible position and a wide angle of vision</a:t>
            </a:r>
          </a:p>
          <a:p>
            <a:pPr marL="285750" lvl="1" indent="171450">
              <a:lnSpc>
                <a:spcPct val="80000"/>
              </a:lnSpc>
              <a:spcBef>
                <a:spcPts val="0"/>
              </a:spcBef>
              <a:buSzTx/>
              <a:buNone/>
              <a:defRPr sz="1800" b="1">
                <a:solidFill>
                  <a:srgbClr val="FFFF00"/>
                </a:solidFill>
              </a:defRPr>
            </a:pPr>
            <a:endParaRPr/>
          </a:p>
          <a:p>
            <a:pPr marL="0" indent="0">
              <a:lnSpc>
                <a:spcPct val="80000"/>
              </a:lnSpc>
              <a:spcBef>
                <a:spcPts val="400"/>
              </a:spcBef>
              <a:buChar char="•"/>
              <a:defRPr sz="1800" b="1"/>
            </a:pPr>
            <a:r>
              <a:t>Dealing with coaches</a:t>
            </a:r>
          </a:p>
          <a:p>
            <a:pPr marL="742950" lvl="1" indent="-285750">
              <a:lnSpc>
                <a:spcPct val="80000"/>
              </a:lnSpc>
              <a:spcBef>
                <a:spcPts val="0"/>
              </a:spcBef>
              <a:defRPr sz="1800" b="1">
                <a:solidFill>
                  <a:srgbClr val="FFFF00"/>
                </a:solidFill>
              </a:defRPr>
            </a:pPr>
            <a:r>
              <a:t>do not allow coaches to be the center of attention with theatrical gestures and constant complaining</a:t>
            </a:r>
          </a:p>
          <a:p>
            <a:pPr marL="742950" lvl="1" indent="-285750">
              <a:lnSpc>
                <a:spcPct val="80000"/>
              </a:lnSpc>
              <a:spcBef>
                <a:spcPts val="0"/>
              </a:spcBef>
              <a:defRPr sz="1800" b="1">
                <a:solidFill>
                  <a:srgbClr val="FFFF00"/>
                </a:solidFill>
              </a:defRPr>
            </a:pPr>
            <a:r>
              <a:t>do not tolerate this behaviour and deal with it ‘sooner than later’</a:t>
            </a:r>
          </a:p>
          <a:p>
            <a:pPr marL="742950" lvl="1" indent="-285750">
              <a:lnSpc>
                <a:spcPct val="80000"/>
              </a:lnSpc>
              <a:spcBef>
                <a:spcPts val="0"/>
              </a:spcBef>
              <a:defRPr sz="1800" b="1">
                <a:solidFill>
                  <a:srgbClr val="FFFF00"/>
                </a:solidFill>
              </a:defRPr>
            </a:pPr>
            <a:r>
              <a:t>when the coach tries to intimidate or harass you it warrants a technical foul</a:t>
            </a:r>
          </a:p>
          <a:p>
            <a:pPr marL="285750" lvl="1" indent="171450">
              <a:lnSpc>
                <a:spcPct val="80000"/>
              </a:lnSpc>
              <a:spcBef>
                <a:spcPts val="0"/>
              </a:spcBef>
              <a:buSzTx/>
              <a:buNone/>
              <a:defRPr sz="1800" b="1">
                <a:solidFill>
                  <a:srgbClr val="FFFF00"/>
                </a:solidFill>
              </a:defRPr>
            </a:pPr>
            <a:endParaRPr/>
          </a:p>
          <a:p>
            <a:pPr marL="0" indent="0">
              <a:lnSpc>
                <a:spcPct val="90000"/>
              </a:lnSpc>
              <a:spcBef>
                <a:spcPts val="400"/>
              </a:spcBef>
              <a:buChar char="•"/>
              <a:defRPr sz="1800" b="1"/>
            </a:pPr>
            <a:r>
              <a:t>Reporting fouls</a:t>
            </a:r>
          </a:p>
          <a:p>
            <a:pPr marL="742950" lvl="1" indent="-285750">
              <a:lnSpc>
                <a:spcPct val="80000"/>
              </a:lnSpc>
              <a:spcBef>
                <a:spcPts val="0"/>
              </a:spcBef>
              <a:defRPr sz="1800" b="1">
                <a:solidFill>
                  <a:srgbClr val="FFFF00"/>
                </a:solidFill>
              </a:defRPr>
            </a:pPr>
            <a:r>
              <a:t>confirm with the scorer whether it is the 4th or 5</a:t>
            </a:r>
            <a:r>
              <a:rPr baseline="30000"/>
              <a:t>th</a:t>
            </a:r>
            <a:r>
              <a:t> team player foul before indicating the penalty.</a:t>
            </a:r>
          </a:p>
          <a:p>
            <a:pPr marL="742950" lvl="1" indent="-285750">
              <a:lnSpc>
                <a:spcPct val="80000"/>
              </a:lnSpc>
              <a:spcBef>
                <a:spcPts val="0"/>
              </a:spcBef>
              <a:defRPr sz="1800" b="1">
                <a:solidFill>
                  <a:srgbClr val="FFFF00"/>
                </a:solidFill>
              </a:defRPr>
            </a:pPr>
            <a:r>
              <a:t>slow down your signals to the scorer, especially when giving the player’s number.</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FIBA signals players_numbers.jpeg" descr="FIBA signals players_numbers"/>
          <p:cNvPicPr>
            <a:picLocks noChangeAspect="1"/>
          </p:cNvPicPr>
          <p:nvPr/>
        </p:nvPicPr>
        <p:blipFill>
          <a:blip r:embed="rId2">
            <a:extLst/>
          </a:blip>
          <a:stretch>
            <a:fillRect/>
          </a:stretch>
        </p:blipFill>
        <p:spPr>
          <a:xfrm>
            <a:off x="1930400" y="0"/>
            <a:ext cx="6048375" cy="6858000"/>
          </a:xfrm>
          <a:prstGeom prst="rect">
            <a:avLst/>
          </a:prstGeom>
          <a:ln w="12700">
            <a:miter lim="400000"/>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FIBA Signals scoring_clockrelated_administrative.jpeg" descr="FIBA Signals scoring_clockrelated_administrative"/>
          <p:cNvPicPr>
            <a:picLocks noChangeAspect="1"/>
          </p:cNvPicPr>
          <p:nvPr/>
        </p:nvPicPr>
        <p:blipFill>
          <a:blip r:embed="rId2">
            <a:extLst/>
          </a:blip>
          <a:stretch>
            <a:fillRect/>
          </a:stretch>
        </p:blipFill>
        <p:spPr>
          <a:xfrm>
            <a:off x="2057400" y="0"/>
            <a:ext cx="5121275" cy="68580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idx="4294967295"/>
          </p:nvPr>
        </p:nvSpPr>
        <p:spPr>
          <a:xfrm>
            <a:off x="457200" y="274637"/>
            <a:ext cx="8229600" cy="1143001"/>
          </a:xfrm>
          <a:prstGeom prst="rect">
            <a:avLst/>
          </a:prstGeom>
        </p:spPr>
        <p:txBody>
          <a:bodyPr>
            <a:normAutofit/>
          </a:bodyPr>
          <a:lstStyle/>
          <a:p>
            <a:pPr>
              <a:defRPr b="1"/>
            </a:pPr>
            <a:r>
              <a:t>Pre-Game Duties </a:t>
            </a:r>
            <a:r>
              <a:rPr sz="2000"/>
              <a:t>con’t…</a:t>
            </a:r>
          </a:p>
        </p:txBody>
      </p:sp>
      <p:sp>
        <p:nvSpPr>
          <p:cNvPr id="40" name="Shape 40"/>
          <p:cNvSpPr>
            <a:spLocks noGrp="1"/>
          </p:cNvSpPr>
          <p:nvPr>
            <p:ph type="body" idx="4294967295"/>
          </p:nvPr>
        </p:nvSpPr>
        <p:spPr>
          <a:xfrm>
            <a:off x="838200" y="1371600"/>
            <a:ext cx="8229600" cy="5334000"/>
          </a:xfrm>
          <a:prstGeom prst="rect">
            <a:avLst/>
          </a:prstGeom>
        </p:spPr>
        <p:txBody>
          <a:bodyPr>
            <a:normAutofit/>
          </a:bodyPr>
          <a:lstStyle/>
          <a:p>
            <a:pPr>
              <a:spcBef>
                <a:spcPts val="500"/>
              </a:spcBef>
              <a:buChar char="•"/>
              <a:defRPr sz="2400" b="1">
                <a:solidFill>
                  <a:srgbClr val="FFFF00"/>
                </a:solidFill>
              </a:defRPr>
            </a:pPr>
            <a:r>
              <a:t>If the game has introductions</a:t>
            </a:r>
          </a:p>
          <a:p>
            <a:pPr>
              <a:buSzTx/>
              <a:buNone/>
              <a:defRPr sz="1000" b="1">
                <a:solidFill>
                  <a:srgbClr val="FFFF00"/>
                </a:solidFill>
              </a:defRPr>
            </a:pPr>
            <a:endParaRPr/>
          </a:p>
          <a:p>
            <a:pPr marL="742950" lvl="1" indent="-285750">
              <a:spcBef>
                <a:spcPts val="0"/>
              </a:spcBef>
              <a:defRPr sz="2400" b="1">
                <a:solidFill>
                  <a:srgbClr val="FFFF00"/>
                </a:solidFill>
              </a:defRPr>
            </a:pPr>
            <a:r>
              <a:t>6:00 minutes R blows whistle and officials to table</a:t>
            </a:r>
          </a:p>
          <a:p>
            <a:pPr marL="742950" lvl="1" indent="-285750">
              <a:spcBef>
                <a:spcPts val="0"/>
              </a:spcBef>
              <a:defRPr sz="2400" b="1">
                <a:solidFill>
                  <a:srgbClr val="FFFF00"/>
                </a:solidFill>
              </a:defRPr>
            </a:pPr>
            <a:r>
              <a:t>Once introductions over:</a:t>
            </a:r>
          </a:p>
          <a:p>
            <a:pPr marL="1143000" lvl="2" indent="-228600">
              <a:spcBef>
                <a:spcPts val="0"/>
              </a:spcBef>
              <a:defRPr sz="2000" b="1">
                <a:solidFill>
                  <a:srgbClr val="FFFF00"/>
                </a:solidFill>
              </a:defRPr>
            </a:pPr>
            <a:r>
              <a:t>R blows whistle and indicates 3 minutes to play</a:t>
            </a:r>
          </a:p>
          <a:p>
            <a:pPr marL="1143000" lvl="2" indent="-228600">
              <a:spcBef>
                <a:spcPts val="0"/>
              </a:spcBef>
              <a:defRPr sz="2000" b="1">
                <a:solidFill>
                  <a:srgbClr val="FFFF00"/>
                </a:solidFill>
              </a:defRPr>
            </a:pPr>
            <a:r>
              <a:t>Clock starts count down again at 3:00</a:t>
            </a:r>
          </a:p>
          <a:p>
            <a:pPr marL="1143000" lvl="2" indent="-228600">
              <a:spcBef>
                <a:spcPts val="0"/>
              </a:spcBef>
              <a:defRPr sz="2000" b="1">
                <a:solidFill>
                  <a:srgbClr val="FFFF00"/>
                </a:solidFill>
              </a:defRPr>
            </a:pPr>
            <a:r>
              <a:t>Teams can continue warm-up</a:t>
            </a:r>
          </a:p>
          <a:p>
            <a:pPr marL="285750" lvl="1" indent="171450">
              <a:spcBef>
                <a:spcPts val="0"/>
              </a:spcBef>
              <a:buSzTx/>
              <a:buNone/>
              <a:defRPr sz="1000" b="1">
                <a:solidFill>
                  <a:srgbClr val="FFFF00"/>
                </a:solidFill>
              </a:defRPr>
            </a:pPr>
            <a:endParaRPr/>
          </a:p>
          <a:p>
            <a:pPr>
              <a:spcBef>
                <a:spcPts val="500"/>
              </a:spcBef>
              <a:buChar char="•"/>
              <a:defRPr sz="2400" b="1">
                <a:solidFill>
                  <a:srgbClr val="FFFF00"/>
                </a:solidFill>
              </a:defRPr>
            </a:pPr>
            <a:r>
              <a:t>1:30 R blows whistle; teams go to benches</a:t>
            </a:r>
          </a:p>
          <a:p>
            <a:pPr>
              <a:buSzTx/>
              <a:buNone/>
              <a:defRPr sz="1000" b="1">
                <a:solidFill>
                  <a:srgbClr val="FFFF00"/>
                </a:solidFill>
              </a:defRPr>
            </a:pPr>
            <a:endParaRPr/>
          </a:p>
          <a:p>
            <a:pPr>
              <a:spcBef>
                <a:spcPts val="500"/>
              </a:spcBef>
              <a:buChar char="•"/>
              <a:defRPr sz="2400" b="1">
                <a:solidFill>
                  <a:srgbClr val="FFFF00"/>
                </a:solidFill>
              </a:defRPr>
            </a:pPr>
            <a:r>
              <a:t>Before jump ball the </a:t>
            </a:r>
          </a:p>
          <a:p>
            <a:pPr marL="742950" lvl="1" indent="-285750">
              <a:spcBef>
                <a:spcPts val="0"/>
              </a:spcBef>
              <a:defRPr sz="2000" b="1">
                <a:solidFill>
                  <a:srgbClr val="FFFF00"/>
                </a:solidFill>
              </a:defRPr>
            </a:pPr>
            <a:r>
              <a:t>verifies ready to stat game</a:t>
            </a:r>
          </a:p>
          <a:p>
            <a:pPr marL="742950" lvl="1" indent="-285750">
              <a:spcBef>
                <a:spcPts val="0"/>
              </a:spcBef>
              <a:defRPr sz="2000" b="1">
                <a:solidFill>
                  <a:srgbClr val="FFFF00"/>
                </a:solidFill>
              </a:defRPr>
            </a:pPr>
            <a:r>
              <a:t>verifies no illegal equipment is being worn</a:t>
            </a:r>
          </a:p>
          <a:p>
            <a:pPr marL="742950" lvl="1" indent="-285750">
              <a:spcBef>
                <a:spcPts val="0"/>
              </a:spcBef>
              <a:defRPr sz="2000" b="1">
                <a:solidFill>
                  <a:srgbClr val="FFFF00"/>
                </a:solidFill>
              </a:defRPr>
            </a:pPr>
            <a:r>
              <a:t>identifies the captain of each team</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FIBA signals type_of_foul.jpeg" descr="FIBA signals type_of_foul"/>
          <p:cNvPicPr>
            <a:picLocks noChangeAspect="1"/>
          </p:cNvPicPr>
          <p:nvPr/>
        </p:nvPicPr>
        <p:blipFill>
          <a:blip r:embed="rId2">
            <a:extLst/>
          </a:blip>
          <a:stretch>
            <a:fillRect/>
          </a:stretch>
        </p:blipFill>
        <p:spPr>
          <a:xfrm>
            <a:off x="1524000" y="0"/>
            <a:ext cx="6046788" cy="6858000"/>
          </a:xfrm>
          <a:prstGeom prst="rect">
            <a:avLst/>
          </a:prstGeom>
          <a:ln w="12700">
            <a:miter lim="400000"/>
          </a:ln>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FIBA signals freethrows_directionplay.jpeg" descr="FIBA signals freethrows_directionplay"/>
          <p:cNvPicPr>
            <a:picLocks noChangeAspect="1"/>
          </p:cNvPicPr>
          <p:nvPr/>
        </p:nvPicPr>
        <p:blipFill>
          <a:blip r:embed="rId2">
            <a:extLst/>
          </a:blip>
          <a:stretch>
            <a:fillRect/>
          </a:stretch>
        </p:blipFill>
        <p:spPr>
          <a:xfrm>
            <a:off x="1219200" y="0"/>
            <a:ext cx="6724650" cy="6858000"/>
          </a:xfrm>
          <a:prstGeom prst="rect">
            <a:avLst/>
          </a:prstGeom>
          <a:ln w="12700">
            <a:miter lim="400000"/>
          </a:ln>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FIBA Signals type_of_violations.jpeg" descr="FIBA Signals type_of_violations"/>
          <p:cNvPicPr>
            <a:picLocks noChangeAspect="1"/>
          </p:cNvPicPr>
          <p:nvPr/>
        </p:nvPicPr>
        <p:blipFill>
          <a:blip r:embed="rId2">
            <a:extLst/>
          </a:blip>
          <a:stretch>
            <a:fillRect/>
          </a:stretch>
        </p:blipFill>
        <p:spPr>
          <a:xfrm>
            <a:off x="1752600" y="0"/>
            <a:ext cx="5632450" cy="6858000"/>
          </a:xfrm>
          <a:prstGeom prst="rect">
            <a:avLst/>
          </a:prstGeom>
          <a:ln w="12700">
            <a:miter lim="400000"/>
          </a:ln>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FIBA signals freethrowadministration.jpeg" descr="FIBA signals freethrowadministration"/>
          <p:cNvPicPr>
            <a:picLocks noChangeAspect="1"/>
          </p:cNvPicPr>
          <p:nvPr/>
        </p:nvPicPr>
        <p:blipFill>
          <a:blip r:embed="rId2">
            <a:extLst/>
          </a:blip>
          <a:stretch>
            <a:fillRect/>
          </a:stretch>
        </p:blipFill>
        <p:spPr>
          <a:xfrm>
            <a:off x="990600" y="0"/>
            <a:ext cx="7315200" cy="6834188"/>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idx="4294967295"/>
          </p:nvPr>
        </p:nvSpPr>
        <p:spPr>
          <a:xfrm>
            <a:off x="457200" y="274637"/>
            <a:ext cx="8229600" cy="944563"/>
          </a:xfrm>
          <a:prstGeom prst="rect">
            <a:avLst/>
          </a:prstGeom>
        </p:spPr>
        <p:txBody>
          <a:bodyPr>
            <a:normAutofit/>
          </a:bodyPr>
          <a:lstStyle>
            <a:lvl1pPr>
              <a:defRPr b="1"/>
            </a:lvl1pPr>
          </a:lstStyle>
          <a:p>
            <a:r>
              <a:t>Starting Game/Jump Ball</a:t>
            </a:r>
          </a:p>
        </p:txBody>
      </p:sp>
      <p:pic>
        <p:nvPicPr>
          <p:cNvPr id="43" name="image.jpeg"/>
          <p:cNvPicPr>
            <a:picLocks noChangeAspect="1"/>
          </p:cNvPicPr>
          <p:nvPr/>
        </p:nvPicPr>
        <p:blipFill>
          <a:blip r:embed="rId2">
            <a:extLst/>
          </a:blip>
          <a:stretch>
            <a:fillRect/>
          </a:stretch>
        </p:blipFill>
        <p:spPr>
          <a:xfrm>
            <a:off x="838200" y="1524000"/>
            <a:ext cx="7700963" cy="4876800"/>
          </a:xfrm>
          <a:prstGeom prst="rect">
            <a:avLst/>
          </a:prstGeom>
          <a:ln w="12700">
            <a:miter lim="400000"/>
          </a:ln>
        </p:spPr>
      </p:pic>
      <p:sp>
        <p:nvSpPr>
          <p:cNvPr id="44" name="Shape 44"/>
          <p:cNvSpPr/>
          <p:nvPr/>
        </p:nvSpPr>
        <p:spPr>
          <a:xfrm>
            <a:off x="838200" y="1523999"/>
            <a:ext cx="2819400" cy="264853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400"/>
              </a:spcBef>
              <a:defRPr sz="2400">
                <a:solidFill>
                  <a:srgbClr val="FFFFFF"/>
                </a:solidFill>
              </a:defRPr>
            </a:pPr>
            <a:r>
              <a:t>Umpire</a:t>
            </a:r>
          </a:p>
          <a:p>
            <a:pPr>
              <a:spcBef>
                <a:spcPts val="1200"/>
              </a:spcBef>
              <a:defRPr sz="2000">
                <a:solidFill>
                  <a:srgbClr val="FFFFFF"/>
                </a:solidFill>
              </a:defRPr>
            </a:pPr>
            <a:r>
              <a:t>Checks table, eye contact and thumbs-up to referee</a:t>
            </a:r>
          </a:p>
          <a:p>
            <a:pPr>
              <a:spcBef>
                <a:spcPts val="1200"/>
              </a:spcBef>
              <a:defRPr sz="2000">
                <a:solidFill>
                  <a:srgbClr val="FFFFFF"/>
                </a:solidFill>
              </a:defRPr>
            </a:pPr>
            <a:r>
              <a:t>Puts up arm</a:t>
            </a:r>
          </a:p>
          <a:p>
            <a:pPr>
              <a:spcBef>
                <a:spcPts val="1200"/>
              </a:spcBef>
              <a:defRPr sz="2000">
                <a:solidFill>
                  <a:srgbClr val="FFFFFF"/>
                </a:solidFill>
              </a:defRPr>
            </a:pPr>
            <a:r>
              <a:t>On tap, chops in time and moves with ball</a:t>
            </a:r>
          </a:p>
        </p:txBody>
      </p:sp>
      <p:sp>
        <p:nvSpPr>
          <p:cNvPr id="45" name="Shape 45"/>
          <p:cNvSpPr/>
          <p:nvPr/>
        </p:nvSpPr>
        <p:spPr>
          <a:xfrm>
            <a:off x="5719762" y="1524000"/>
            <a:ext cx="2819401" cy="3689931"/>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400"/>
              </a:spcBef>
              <a:defRPr sz="2400">
                <a:solidFill>
                  <a:srgbClr val="FFFFFF"/>
                </a:solidFill>
              </a:defRPr>
            </a:pPr>
            <a:r>
              <a:t>Referee</a:t>
            </a:r>
          </a:p>
          <a:p>
            <a:pPr>
              <a:spcBef>
                <a:spcPts val="1200"/>
              </a:spcBef>
              <a:defRPr sz="2000">
                <a:solidFill>
                  <a:srgbClr val="FFFFFF"/>
                </a:solidFill>
              </a:defRPr>
            </a:pPr>
            <a:r>
              <a:t>Whistle out, gets thumbs up</a:t>
            </a:r>
          </a:p>
          <a:p>
            <a:pPr>
              <a:spcBef>
                <a:spcPts val="1200"/>
              </a:spcBef>
              <a:defRPr sz="2000">
                <a:solidFill>
                  <a:srgbClr val="FFFFFF"/>
                </a:solidFill>
              </a:defRPr>
            </a:pPr>
            <a:r>
              <a:t>Steps in and tosses</a:t>
            </a:r>
          </a:p>
          <a:p>
            <a:pPr>
              <a:spcBef>
                <a:spcPts val="1200"/>
              </a:spcBef>
              <a:defRPr sz="2000">
                <a:solidFill>
                  <a:srgbClr val="FFFFFF"/>
                </a:solidFill>
              </a:defRPr>
            </a:pPr>
            <a:r>
              <a:t>After tap</a:t>
            </a:r>
          </a:p>
          <a:p>
            <a:pPr>
              <a:spcBef>
                <a:spcPts val="1200"/>
              </a:spcBef>
              <a:buSzPct val="100000"/>
              <a:buFont typeface="Arial"/>
              <a:buChar char="•"/>
              <a:defRPr sz="2000">
                <a:solidFill>
                  <a:srgbClr val="FFFFFF"/>
                </a:solidFill>
              </a:defRPr>
            </a:pPr>
            <a:r>
              <a:t>Puts in whistle</a:t>
            </a:r>
          </a:p>
          <a:p>
            <a:pPr>
              <a:spcBef>
                <a:spcPts val="1200"/>
              </a:spcBef>
              <a:buSzPct val="100000"/>
              <a:buFont typeface="Arial"/>
              <a:buChar char="•"/>
              <a:defRPr sz="2000">
                <a:solidFill>
                  <a:srgbClr val="FFFFFF"/>
                </a:solidFill>
              </a:defRPr>
            </a:pPr>
            <a:r>
              <a:t>Stays until clear and moves to position</a:t>
            </a:r>
          </a:p>
          <a:p>
            <a:pPr>
              <a:spcBef>
                <a:spcPts val="1200"/>
              </a:spcBef>
              <a:buSzPct val="100000"/>
              <a:buFont typeface="Arial"/>
              <a:buChar char="•"/>
              <a:defRPr sz="2000">
                <a:solidFill>
                  <a:srgbClr val="FFFFFF"/>
                </a:solidFill>
              </a:defRPr>
            </a:pPr>
            <a:r>
              <a:t>Check clock and arrow</a:t>
            </a:r>
          </a:p>
        </p:txBody>
      </p:sp>
      <p:pic>
        <p:nvPicPr>
          <p:cNvPr id="46" name="image.png"/>
          <p:cNvPicPr>
            <a:picLocks noChangeAspect="1"/>
          </p:cNvPicPr>
          <p:nvPr/>
        </p:nvPicPr>
        <p:blipFill>
          <a:blip r:embed="rId3">
            <a:extLst/>
          </a:blip>
          <a:stretch>
            <a:fillRect/>
          </a:stretch>
        </p:blipFill>
        <p:spPr>
          <a:xfrm>
            <a:off x="849312" y="4294187"/>
            <a:ext cx="2376488" cy="2030413"/>
          </a:xfrm>
          <a:prstGeom prst="rect">
            <a:avLst/>
          </a:prstGeom>
          <a:ln w="12700">
            <a:miter lim="400000"/>
          </a:ln>
        </p:spPr>
      </p:pic>
      <p:pic>
        <p:nvPicPr>
          <p:cNvPr id="47" name="image.png"/>
          <p:cNvPicPr>
            <a:picLocks noChangeAspect="1"/>
          </p:cNvPicPr>
          <p:nvPr/>
        </p:nvPicPr>
        <p:blipFill>
          <a:blip r:embed="rId4">
            <a:extLst/>
          </a:blip>
          <a:stretch>
            <a:fillRect/>
          </a:stretch>
        </p:blipFill>
        <p:spPr>
          <a:xfrm>
            <a:off x="838200" y="4294187"/>
            <a:ext cx="2387600" cy="2173288"/>
          </a:xfrm>
          <a:prstGeom prst="rect">
            <a:avLst/>
          </a:prstGeom>
          <a:ln w="12700">
            <a:miter lim="400000"/>
          </a:ln>
        </p:spPr>
      </p:pic>
      <p:pic>
        <p:nvPicPr>
          <p:cNvPr id="48" name="image.png"/>
          <p:cNvPicPr>
            <a:picLocks noChangeAspect="1"/>
          </p:cNvPicPr>
          <p:nvPr/>
        </p:nvPicPr>
        <p:blipFill>
          <a:blip r:embed="rId5">
            <a:extLst/>
          </a:blip>
          <a:stretch>
            <a:fillRect/>
          </a:stretch>
        </p:blipFill>
        <p:spPr>
          <a:xfrm>
            <a:off x="849312" y="4294187"/>
            <a:ext cx="2376488" cy="19605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4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4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animBg="1" advAuto="0"/>
      <p:bldP spid="45" grpId="3" animBg="1" advAuto="0"/>
      <p:bldP spid="46" grpId="2" animBg="1" advAuto="0"/>
      <p:bldP spid="47" grpId="4" animBg="1" advAuto="0"/>
      <p:bldP spid="48"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jpeg"/>
          <p:cNvPicPr>
            <a:picLocks noChangeAspect="1"/>
          </p:cNvPicPr>
          <p:nvPr/>
        </p:nvPicPr>
        <p:blipFill>
          <a:blip r:embed="rId2">
            <a:extLst/>
          </a:blip>
          <a:stretch>
            <a:fillRect/>
          </a:stretch>
        </p:blipFill>
        <p:spPr>
          <a:xfrm>
            <a:off x="323850" y="1328737"/>
            <a:ext cx="8072438" cy="5148263"/>
          </a:xfrm>
          <a:prstGeom prst="rect">
            <a:avLst/>
          </a:prstGeom>
          <a:ln w="12700">
            <a:miter lim="400000"/>
          </a:ln>
        </p:spPr>
      </p:pic>
      <p:sp>
        <p:nvSpPr>
          <p:cNvPr id="51" name="Shape 51"/>
          <p:cNvSpPr/>
          <p:nvPr/>
        </p:nvSpPr>
        <p:spPr>
          <a:xfrm>
            <a:off x="3200400" y="1066800"/>
            <a:ext cx="2743200" cy="0"/>
          </a:xfrm>
          <a:prstGeom prst="line">
            <a:avLst/>
          </a:prstGeom>
          <a:ln w="101600">
            <a:solidFill>
              <a:srgbClr val="000000"/>
            </a:solidFill>
            <a:tailEnd type="triangle"/>
          </a:ln>
        </p:spPr>
        <p:txBody>
          <a:bodyPr lIns="45719" rIns="45719"/>
          <a:lstStyle/>
          <a:p>
            <a:endParaRPr/>
          </a:p>
        </p:txBody>
      </p:sp>
      <p:sp>
        <p:nvSpPr>
          <p:cNvPr id="52" name="Shape 52"/>
          <p:cNvSpPr/>
          <p:nvPr/>
        </p:nvSpPr>
        <p:spPr>
          <a:xfrm>
            <a:off x="5395912" y="6011862"/>
            <a:ext cx="3000376" cy="6173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FF"/>
                </a:solidFill>
              </a:defRPr>
            </a:lvl1pPr>
          </a:lstStyle>
          <a:p>
            <a:r>
              <a:t>Referee goes opposite and becomes the Trail</a:t>
            </a:r>
          </a:p>
        </p:txBody>
      </p:sp>
      <p:sp>
        <p:nvSpPr>
          <p:cNvPr id="53" name="Shape 53"/>
          <p:cNvSpPr/>
          <p:nvPr/>
        </p:nvSpPr>
        <p:spPr>
          <a:xfrm>
            <a:off x="914400" y="228599"/>
            <a:ext cx="7924800" cy="70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400"/>
              </a:spcBef>
              <a:defRPr sz="4000" b="1">
                <a:latin typeface="Tahoma"/>
                <a:ea typeface="Tahoma"/>
                <a:cs typeface="Tahoma"/>
                <a:sym typeface="Tahoma"/>
              </a:defRPr>
            </a:lvl1pPr>
          </a:lstStyle>
          <a:p>
            <a:r>
              <a:t>Ball Goes to Referee’s Right</a:t>
            </a:r>
          </a:p>
        </p:txBody>
      </p:sp>
      <p:pic>
        <p:nvPicPr>
          <p:cNvPr id="54" name="bball4.png" descr="bball4"/>
          <p:cNvPicPr>
            <a:picLocks noChangeAspect="1"/>
          </p:cNvPicPr>
          <p:nvPr/>
        </p:nvPicPr>
        <p:blipFill>
          <a:blip r:embed="rId3">
            <a:extLst/>
          </a:blip>
          <a:stretch>
            <a:fillRect/>
          </a:stretch>
        </p:blipFill>
        <p:spPr>
          <a:xfrm>
            <a:off x="4191000" y="3643312"/>
            <a:ext cx="457200" cy="442913"/>
          </a:xfrm>
          <a:prstGeom prst="rect">
            <a:avLst/>
          </a:prstGeom>
          <a:ln w="12700">
            <a:miter lim="400000"/>
          </a:ln>
        </p:spPr>
      </p:pic>
      <p:sp>
        <p:nvSpPr>
          <p:cNvPr id="55" name="Shape 55"/>
          <p:cNvSpPr/>
          <p:nvPr/>
        </p:nvSpPr>
        <p:spPr>
          <a:xfrm>
            <a:off x="5597525" y="1335087"/>
            <a:ext cx="2819400" cy="617362"/>
          </a:xfrm>
          <a:prstGeom prst="rect">
            <a:avLst/>
          </a:prstGeom>
          <a:solidFill>
            <a:srgbClr val="0000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b="1">
                <a:solidFill>
                  <a:srgbClr val="FFFFFF"/>
                </a:solidFill>
              </a:defRPr>
            </a:lvl1pPr>
          </a:lstStyle>
          <a:p>
            <a:r>
              <a:t>Umpire  gets a head of ball and becomes Lead</a:t>
            </a:r>
          </a:p>
        </p:txBody>
      </p:sp>
      <p:sp>
        <p:nvSpPr>
          <p:cNvPr id="56" name="Shape 56"/>
          <p:cNvSpPr/>
          <p:nvPr/>
        </p:nvSpPr>
        <p:spPr>
          <a:xfrm>
            <a:off x="323850" y="1335087"/>
            <a:ext cx="3028950" cy="1425082"/>
          </a:xfrm>
          <a:prstGeom prst="rect">
            <a:avLst/>
          </a:prstGeom>
          <a:solidFill>
            <a:srgbClr val="C00000"/>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000"/>
              </a:spcBef>
              <a:defRPr b="1">
                <a:solidFill>
                  <a:srgbClr val="FFFFFF"/>
                </a:solidFill>
              </a:defRPr>
            </a:pPr>
            <a:r>
              <a:t>Note: </a:t>
            </a:r>
          </a:p>
          <a:p>
            <a:pPr>
              <a:spcBef>
                <a:spcPts val="1000"/>
              </a:spcBef>
              <a:defRPr b="1">
                <a:solidFill>
                  <a:srgbClr val="FFFFFF"/>
                </a:solidFill>
              </a:defRPr>
            </a:pPr>
            <a:r>
              <a:t>Canadian modification</a:t>
            </a:r>
          </a:p>
          <a:p>
            <a:pPr>
              <a:spcBef>
                <a:spcPts val="1000"/>
              </a:spcBef>
              <a:defRPr b="1">
                <a:solidFill>
                  <a:srgbClr val="FFFFFF"/>
                </a:solidFill>
              </a:defRPr>
            </a:pPr>
            <a:r>
              <a:t>not following “work left” mechanic </a:t>
            </a:r>
          </a:p>
        </p:txBody>
      </p:sp>
      <p:pic>
        <p:nvPicPr>
          <p:cNvPr id="57" name="image.png"/>
          <p:cNvPicPr>
            <a:picLocks noChangeAspect="1"/>
          </p:cNvPicPr>
          <p:nvPr/>
        </p:nvPicPr>
        <p:blipFill>
          <a:blip r:embed="rId4">
            <a:extLst/>
          </a:blip>
          <a:stretch>
            <a:fillRect/>
          </a:stretch>
        </p:blipFill>
        <p:spPr>
          <a:xfrm>
            <a:off x="3989387" y="2073275"/>
            <a:ext cx="742951" cy="800100"/>
          </a:xfrm>
          <a:prstGeom prst="rect">
            <a:avLst/>
          </a:prstGeom>
          <a:ln w="12700">
            <a:miter lim="400000"/>
          </a:ln>
        </p:spPr>
      </p:pic>
      <p:pic>
        <p:nvPicPr>
          <p:cNvPr id="58" name="image.png"/>
          <p:cNvPicPr>
            <a:picLocks noChangeAspect="1"/>
          </p:cNvPicPr>
          <p:nvPr/>
        </p:nvPicPr>
        <p:blipFill>
          <a:blip r:embed="rId5">
            <a:extLst/>
          </a:blip>
          <a:stretch>
            <a:fillRect/>
          </a:stretch>
        </p:blipFill>
        <p:spPr>
          <a:xfrm>
            <a:off x="7847012" y="2935287"/>
            <a:ext cx="563563" cy="708026"/>
          </a:xfrm>
          <a:prstGeom prst="rect">
            <a:avLst/>
          </a:prstGeom>
          <a:ln w="12700">
            <a:miter lim="400000"/>
          </a:ln>
        </p:spPr>
      </p:pic>
      <p:pic>
        <p:nvPicPr>
          <p:cNvPr id="59" name="image.png"/>
          <p:cNvPicPr>
            <a:picLocks noChangeAspect="1"/>
          </p:cNvPicPr>
          <p:nvPr/>
        </p:nvPicPr>
        <p:blipFill>
          <a:blip r:embed="rId6">
            <a:extLst/>
          </a:blip>
          <a:stretch>
            <a:fillRect/>
          </a:stretch>
        </p:blipFill>
        <p:spPr>
          <a:xfrm>
            <a:off x="4049712" y="4152900"/>
            <a:ext cx="682626" cy="893763"/>
          </a:xfrm>
          <a:prstGeom prst="rect">
            <a:avLst/>
          </a:prstGeom>
          <a:ln w="12700">
            <a:miter lim="400000"/>
          </a:ln>
        </p:spPr>
      </p:pic>
      <p:grpSp>
        <p:nvGrpSpPr>
          <p:cNvPr id="62" name="Group 62"/>
          <p:cNvGrpSpPr/>
          <p:nvPr/>
        </p:nvGrpSpPr>
        <p:grpSpPr>
          <a:xfrm>
            <a:off x="5243512" y="5046662"/>
            <a:ext cx="706438" cy="704851"/>
            <a:chOff x="0" y="0"/>
            <a:chExt cx="706437" cy="704850"/>
          </a:xfrm>
        </p:grpSpPr>
        <p:pic>
          <p:nvPicPr>
            <p:cNvPr id="60" name="image.png"/>
            <p:cNvPicPr>
              <a:picLocks noChangeAspect="1"/>
            </p:cNvPicPr>
            <p:nvPr/>
          </p:nvPicPr>
          <p:blipFill>
            <a:blip r:embed="rId7">
              <a:extLst/>
            </a:blip>
            <a:stretch>
              <a:fillRect/>
            </a:stretch>
          </p:blipFill>
          <p:spPr>
            <a:xfrm>
              <a:off x="0" y="0"/>
              <a:ext cx="706438" cy="704850"/>
            </a:xfrm>
            <a:prstGeom prst="rect">
              <a:avLst/>
            </a:prstGeom>
            <a:ln w="12700" cap="flat">
              <a:noFill/>
              <a:miter lim="400000"/>
            </a:ln>
            <a:effectLst/>
          </p:spPr>
        </p:pic>
        <p:sp>
          <p:nvSpPr>
            <p:cNvPr id="61" name="Shape 61"/>
            <p:cNvSpPr/>
            <p:nvPr/>
          </p:nvSpPr>
          <p:spPr>
            <a:xfrm>
              <a:off x="353218" y="0"/>
              <a:ext cx="35322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800" b="1"/>
              </a:lvl1pPr>
            </a:lstStyle>
            <a:p>
              <a:r>
                <a:t>T</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191673 0.014346" pathEditMode="relative">
                                      <p:cBhvr>
                                        <p:cTn id="6" dur="3000" fill="hold"/>
                                        <p:tgtEl>
                                          <p:spTgt spid="54"/>
                                        </p:tgtEl>
                                        <p:attrNameLst>
                                          <p:attrName>ppt_x</p:attrName>
                                          <p:attrName>ppt_y</p:attrName>
                                        </p:attrNameLst>
                                      </p:cBhvr>
                                    </p:animMotion>
                                  </p:childTnLst>
                                </p:cTn>
                              </p:par>
                            </p:childTnLst>
                          </p:cTn>
                        </p:par>
                        <p:par>
                          <p:cTn id="7" fill="hold">
                            <p:stCondLst>
                              <p:cond delay="0"/>
                            </p:stCondLst>
                            <p:childTnLst>
                              <p:par>
                                <p:cTn id="8" presetID="-1" presetClass="path" presetSubtype="0" fill="hold" nodeType="withEffect">
                                  <p:stCondLst>
                                    <p:cond delay="0"/>
                                  </p:stCondLst>
                                  <p:childTnLst>
                                    <p:animMotion origin="layout" path="M 0.000000 0.000000 L 0.389760 0.106018" pathEditMode="relative">
                                      <p:cBhvr>
                                        <p:cTn id="9" dur="3000" fill="hold"/>
                                        <p:tgtEl>
                                          <p:spTgt spid="57"/>
                                        </p:tgtEl>
                                        <p:attrNameLst>
                                          <p:attrName>ppt_x</p:attrName>
                                          <p:attrName>ppt_y</p:attrName>
                                        </p:attrNameLst>
                                      </p:cBhvr>
                                    </p:animMotion>
                                  </p:childTnLst>
                                </p:cTn>
                              </p:par>
                            </p:childTnLst>
                          </p:cTn>
                        </p:par>
                        <p:par>
                          <p:cTn id="10" fill="hold">
                            <p:stCondLst>
                              <p:cond delay="0"/>
                            </p:stCondLst>
                            <p:childTnLst>
                              <p:par>
                                <p:cTn id="11" presetID="-1" presetClass="path" presetSubtype="0" fill="hold" nodeType="withEffect">
                                  <p:stCondLst>
                                    <p:cond delay="0"/>
                                  </p:stCondLst>
                                  <p:childTnLst>
                                    <p:animMotion origin="layout" path="M 0.000000 0.000000 L 0.128118 0.096072" pathEditMode="relative">
                                      <p:cBhvr>
                                        <p:cTn id="12" dur="3000" fill="hold"/>
                                        <p:tgtEl>
                                          <p:spTgt spid="59"/>
                                        </p:tgtEl>
                                        <p:attrNameLst>
                                          <p:attrName>ppt_x</p:attrName>
                                          <p:attrName>ppt_y</p:attrName>
                                        </p:attrNameLst>
                                      </p:cBhvr>
                                    </p:animMotion>
                                  </p:childTnLst>
                                </p:cTn>
                              </p:par>
                            </p:childTnLst>
                          </p:cTn>
                        </p:par>
                        <p:par>
                          <p:cTn id="13" fill="hold">
                            <p:stCondLst>
                              <p:cond delay="3000"/>
                            </p:stCondLst>
                            <p:childTnLst>
                              <p:par>
                                <p:cTn id="14" presetID="1" presetClass="entr" presetSubtype="0" fill="hold" grpId="4" nodeType="afterEffect">
                                  <p:stCondLst>
                                    <p:cond delay="0"/>
                                  </p:stCondLst>
                                  <p:iterate>
                                    <p:tmAbs val="0"/>
                                  </p:iterate>
                                  <p:childTnLst>
                                    <p:set>
                                      <p:cBhvr>
                                        <p:cTn id="15" fill="hold"/>
                                        <p:tgtEl>
                                          <p:spTgt spid="55"/>
                                        </p:tgtEl>
                                        <p:attrNameLst>
                                          <p:attrName>style.visibility</p:attrName>
                                        </p:attrNameLst>
                                      </p:cBhvr>
                                      <p:to>
                                        <p:strVal val="visible"/>
                                      </p:to>
                                    </p:set>
                                  </p:childTnLst>
                                </p:cTn>
                              </p:par>
                            </p:childTnLst>
                          </p:cTn>
                        </p:par>
                        <p:par>
                          <p:cTn id="16" fill="hold">
                            <p:stCondLst>
                              <p:cond delay="3000"/>
                            </p:stCondLst>
                            <p:childTnLst>
                              <p:par>
                                <p:cTn id="17" presetID="1" presetClass="exit" presetSubtype="0" fill="hold" grpId="5" nodeType="afterEffect">
                                  <p:stCondLst>
                                    <p:cond delay="0"/>
                                  </p:stCondLst>
                                  <p:iterate>
                                    <p:tmAbs val="0"/>
                                  </p:iterate>
                                  <p:childTnLst>
                                    <p:set>
                                      <p:cBhvr>
                                        <p:cTn id="18" fill="hold">
                                          <p:stCondLst>
                                            <p:cond delay="0"/>
                                          </p:stCondLst>
                                        </p:cTn>
                                        <p:tgtEl>
                                          <p:spTgt spid="57"/>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grpId="6" nodeType="afterEffect">
                                  <p:stCondLst>
                                    <p:cond delay="0"/>
                                  </p:stCondLst>
                                  <p:iterate>
                                    <p:tmAbs val="0"/>
                                  </p:iterate>
                                  <p:childTnLst>
                                    <p:set>
                                      <p:cBhvr>
                                        <p:cTn id="21" fill="hold"/>
                                        <p:tgtEl>
                                          <p:spTgt spid="5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7" nodeType="afterEffect">
                                  <p:stCondLst>
                                    <p:cond delay="2000"/>
                                  </p:stCondLst>
                                  <p:iterate>
                                    <p:tmAbs val="0"/>
                                  </p:iterate>
                                  <p:childTnLst>
                                    <p:set>
                                      <p:cBhvr>
                                        <p:cTn id="24" fill="hold"/>
                                        <p:tgtEl>
                                          <p:spTgt spid="52"/>
                                        </p:tgtEl>
                                        <p:attrNameLst>
                                          <p:attrName>style.visibility</p:attrName>
                                        </p:attrNameLst>
                                      </p:cBhvr>
                                      <p:to>
                                        <p:strVal val="visible"/>
                                      </p:to>
                                    </p:set>
                                  </p:childTnLst>
                                </p:cTn>
                              </p:par>
                            </p:childTnLst>
                          </p:cTn>
                        </p:par>
                        <p:par>
                          <p:cTn id="25" fill="hold">
                            <p:stCondLst>
                              <p:cond delay="5000"/>
                            </p:stCondLst>
                            <p:childTnLst>
                              <p:par>
                                <p:cTn id="26" presetID="1" presetClass="exit" presetSubtype="0" fill="hold" grpId="8" nodeType="afterEffect">
                                  <p:stCondLst>
                                    <p:cond delay="0"/>
                                  </p:stCondLst>
                                  <p:iterate>
                                    <p:tmAbs val="0"/>
                                  </p:iterate>
                                  <p:childTnLst>
                                    <p:set>
                                      <p:cBhvr>
                                        <p:cTn id="27" fill="hold">
                                          <p:stCondLst>
                                            <p:cond delay="0"/>
                                          </p:stCondLst>
                                        </p:cTn>
                                        <p:tgtEl>
                                          <p:spTgt spid="59"/>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9" nodeType="afterEffect">
                                  <p:stCondLst>
                                    <p:cond delay="0"/>
                                  </p:stCondLst>
                                  <p:iterate>
                                    <p:tmAbs val="0"/>
                                  </p:iterate>
                                  <p:childTnLst>
                                    <p:set>
                                      <p:cBhvr>
                                        <p:cTn id="30" fill="hold"/>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0" nodeType="clickEffect">
                                  <p:stCondLst>
                                    <p:cond delay="0"/>
                                  </p:stCondLst>
                                  <p:iterate>
                                    <p:tmAbs val="0"/>
                                  </p:iterate>
                                  <p:childTnLst>
                                    <p:set>
                                      <p:cBhvr>
                                        <p:cTn id="34" fill="hold"/>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7" animBg="1" advAuto="0"/>
      <p:bldP spid="55" grpId="4" animBg="1" advAuto="0"/>
      <p:bldP spid="56" grpId="10" animBg="1" advAuto="0"/>
      <p:bldP spid="57" grpId="5" animBg="1" advAuto="0"/>
      <p:bldP spid="58" grpId="6" animBg="1" advAuto="0"/>
      <p:bldP spid="59" grpId="8" animBg="1" advAuto="0"/>
      <p:bldP spid="62" grpId="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idx="4294967295"/>
          </p:nvPr>
        </p:nvSpPr>
        <p:spPr>
          <a:xfrm>
            <a:off x="457200" y="274637"/>
            <a:ext cx="8229600" cy="944563"/>
          </a:xfrm>
          <a:prstGeom prst="rect">
            <a:avLst/>
          </a:prstGeom>
        </p:spPr>
        <p:txBody>
          <a:bodyPr>
            <a:normAutofit/>
          </a:bodyPr>
          <a:lstStyle/>
          <a:p>
            <a:pPr defTabSz="877823">
              <a:defRPr sz="3455" b="1"/>
            </a:pPr>
            <a:r>
              <a:t>Court Coverage/Officiating Techniques </a:t>
            </a:r>
            <a:r>
              <a:rPr sz="1919"/>
              <a:t>(both officials)</a:t>
            </a:r>
          </a:p>
        </p:txBody>
      </p:sp>
      <p:sp>
        <p:nvSpPr>
          <p:cNvPr id="65" name="Shape 65"/>
          <p:cNvSpPr>
            <a:spLocks noGrp="1"/>
          </p:cNvSpPr>
          <p:nvPr>
            <p:ph type="body" idx="4294967295"/>
          </p:nvPr>
        </p:nvSpPr>
        <p:spPr>
          <a:xfrm>
            <a:off x="838200" y="1524000"/>
            <a:ext cx="8077200" cy="4876800"/>
          </a:xfrm>
          <a:prstGeom prst="rect">
            <a:avLst/>
          </a:prstGeom>
        </p:spPr>
        <p:txBody>
          <a:bodyPr>
            <a:normAutofit/>
          </a:bodyPr>
          <a:lstStyle/>
          <a:p>
            <a:pPr>
              <a:spcBef>
                <a:spcPts val="400"/>
              </a:spcBef>
              <a:buChar char="•"/>
              <a:defRPr sz="2000" b="1">
                <a:solidFill>
                  <a:srgbClr val="FFFF00"/>
                </a:solidFill>
              </a:defRPr>
            </a:pPr>
            <a:r>
              <a:t>Be aware of players, ball and partner </a:t>
            </a:r>
          </a:p>
          <a:p>
            <a:pPr marL="742950" lvl="1" indent="-285750">
              <a:spcBef>
                <a:spcPts val="0"/>
              </a:spcBef>
              <a:defRPr sz="1800" b="1">
                <a:solidFill>
                  <a:srgbClr val="FFFF00"/>
                </a:solidFill>
              </a:defRPr>
            </a:pPr>
            <a:r>
              <a:t>keep eyes roving</a:t>
            </a:r>
          </a:p>
          <a:p>
            <a:pPr marL="742950" lvl="1" indent="-285750">
              <a:spcBef>
                <a:spcPts val="0"/>
              </a:spcBef>
              <a:defRPr sz="1800" b="1">
                <a:solidFill>
                  <a:srgbClr val="FFFF00"/>
                </a:solidFill>
              </a:defRPr>
            </a:pPr>
            <a:r>
              <a:t>knowing where the ball is isn’t same as following it</a:t>
            </a:r>
          </a:p>
          <a:p>
            <a:pPr>
              <a:buSzTx/>
              <a:buNone/>
              <a:defRPr sz="1000" b="1">
                <a:solidFill>
                  <a:srgbClr val="FFFF00"/>
                </a:solidFill>
              </a:defRPr>
            </a:pPr>
            <a:endParaRPr/>
          </a:p>
          <a:p>
            <a:pPr>
              <a:spcBef>
                <a:spcPts val="400"/>
              </a:spcBef>
              <a:buChar char="•"/>
              <a:defRPr sz="2000" b="1">
                <a:solidFill>
                  <a:srgbClr val="FFFF00"/>
                </a:solidFill>
              </a:defRPr>
            </a:pPr>
            <a:r>
              <a:t>One official  responsible for on ball and the other for play off-ball (dependent on location of ball)</a:t>
            </a:r>
          </a:p>
          <a:p>
            <a:pPr>
              <a:buSzTx/>
              <a:buNone/>
              <a:defRPr sz="1000" b="1">
                <a:solidFill>
                  <a:srgbClr val="FFFF00"/>
                </a:solidFill>
              </a:defRPr>
            </a:pPr>
            <a:endParaRPr/>
          </a:p>
          <a:p>
            <a:pPr>
              <a:spcBef>
                <a:spcPts val="400"/>
              </a:spcBef>
              <a:buChar char="•"/>
              <a:defRPr sz="2000" b="1">
                <a:solidFill>
                  <a:srgbClr val="FFFF00"/>
                </a:solidFill>
              </a:defRPr>
            </a:pPr>
            <a:r>
              <a:t>Seek to box players in (physically and/or visually)</a:t>
            </a:r>
          </a:p>
          <a:p>
            <a:pPr>
              <a:buSzTx/>
              <a:buNone/>
              <a:defRPr sz="1000" b="1">
                <a:solidFill>
                  <a:srgbClr val="FFFF00"/>
                </a:solidFill>
              </a:defRPr>
            </a:pPr>
            <a:endParaRPr/>
          </a:p>
          <a:p>
            <a:pPr>
              <a:spcBef>
                <a:spcPts val="400"/>
              </a:spcBef>
              <a:buChar char="•"/>
              <a:defRPr sz="2000" b="1">
                <a:solidFill>
                  <a:srgbClr val="FFFF00"/>
                </a:solidFill>
              </a:defRPr>
            </a:pPr>
            <a:r>
              <a:t>Try  to obtain  best possible position to judge the play </a:t>
            </a:r>
          </a:p>
          <a:p>
            <a:pPr marL="742950" lvl="1" indent="-285750">
              <a:spcBef>
                <a:spcPts val="0"/>
              </a:spcBef>
              <a:defRPr sz="1800" b="1">
                <a:solidFill>
                  <a:srgbClr val="FFFF00"/>
                </a:solidFill>
              </a:defRPr>
            </a:pPr>
            <a:r>
              <a:t>“Go where you need to go in order to see what you have to see”</a:t>
            </a:r>
          </a:p>
          <a:p>
            <a:pPr marL="742950" lvl="1" indent="-285750">
              <a:spcBef>
                <a:spcPts val="0"/>
              </a:spcBef>
              <a:defRPr sz="1800" b="1">
                <a:solidFill>
                  <a:srgbClr val="FFFF00"/>
                </a:solidFill>
              </a:defRPr>
            </a:pPr>
            <a:r>
              <a:t>Move as necessary when the ball moves</a:t>
            </a:r>
          </a:p>
          <a:p>
            <a:pPr marL="742950" lvl="1" indent="-285750">
              <a:spcBef>
                <a:spcPts val="0"/>
              </a:spcBef>
              <a:defRPr sz="1800" b="1">
                <a:solidFill>
                  <a:srgbClr val="FFFF00"/>
                </a:solidFill>
              </a:defRPr>
            </a:pPr>
            <a:r>
              <a:t>Look for spaces between players</a:t>
            </a:r>
          </a:p>
          <a:p>
            <a:pPr>
              <a:buSzTx/>
              <a:buNone/>
              <a:defRPr sz="1000" b="1">
                <a:solidFill>
                  <a:srgbClr val="FFFF00"/>
                </a:solidFill>
              </a:defRPr>
            </a:pPr>
            <a:endParaRPr/>
          </a:p>
          <a:p>
            <a:pPr>
              <a:spcBef>
                <a:spcPts val="400"/>
              </a:spcBef>
              <a:buChar char="•"/>
              <a:defRPr sz="2000" b="1">
                <a:solidFill>
                  <a:srgbClr val="FFFF00"/>
                </a:solidFill>
              </a:defRPr>
            </a:pPr>
            <a:r>
              <a:t>Use manual as a guideline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5">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65">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6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6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65">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6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65">
                                            <p:txEl>
                                              <p:pRg st="8" end="8"/>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65">
                                            <p:txEl>
                                              <p:pRg st="9" end="9"/>
                                            </p:txEl>
                                          </p:spTgt>
                                        </p:tgtEl>
                                        <p:attrNameLst>
                                          <p:attrName>style.visibility</p:attrName>
                                        </p:attrNameLst>
                                      </p:cBhvr>
                                      <p:to>
                                        <p:strVal val="visible"/>
                                      </p:to>
                                    </p:set>
                                  </p:childTnLst>
                                </p:cTn>
                              </p:par>
                              <p:par>
                                <p:cTn id="37" presetID="1" presetClass="entr" presetSubtype="0" fill="hold" grpId="1" nodeType="withEffect">
                                  <p:stCondLst>
                                    <p:cond delay="0"/>
                                  </p:stCondLst>
                                  <p:iterate>
                                    <p:tmAbs val="0"/>
                                  </p:iterate>
                                  <p:childTnLst>
                                    <p:set>
                                      <p:cBhvr>
                                        <p:cTn id="38" fill="hold"/>
                                        <p:tgtEl>
                                          <p:spTgt spid="65">
                                            <p:txEl>
                                              <p:pRg st="10" end="10"/>
                                            </p:txEl>
                                          </p:spTgt>
                                        </p:tgtEl>
                                        <p:attrNameLst>
                                          <p:attrName>style.visibility</p:attrName>
                                        </p:attrNameLst>
                                      </p:cBhvr>
                                      <p:to>
                                        <p:strVal val="visible"/>
                                      </p:to>
                                    </p:set>
                                  </p:childTnLst>
                                </p:cTn>
                              </p:par>
                              <p:par>
                                <p:cTn id="39" presetID="1" presetClass="entr" presetSubtype="0" fill="hold" grpId="1" nodeType="withEffect">
                                  <p:stCondLst>
                                    <p:cond delay="0"/>
                                  </p:stCondLst>
                                  <p:iterate>
                                    <p:tmAbs val="0"/>
                                  </p:iterate>
                                  <p:childTnLst>
                                    <p:set>
                                      <p:cBhvr>
                                        <p:cTn id="40" fill="hold"/>
                                        <p:tgtEl>
                                          <p:spTgt spid="6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6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build="p" animBg="1" advAuto="0"/>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2755</Words>
  <Application>Microsoft Office PowerPoint</Application>
  <PresentationFormat>On-screen Show (4:3)</PresentationFormat>
  <Paragraphs>460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FIBA 2 Person Mechanics </vt:lpstr>
      <vt:lpstr>Preparation Before The Game</vt:lpstr>
      <vt:lpstr>Pre – Game Positions</vt:lpstr>
      <vt:lpstr>Pre-game Duties</vt:lpstr>
      <vt:lpstr>Pre-Game Duties con’t…</vt:lpstr>
      <vt:lpstr>Pre-Game Duties con’t…</vt:lpstr>
      <vt:lpstr>Starting Game/Jump Ball</vt:lpstr>
      <vt:lpstr>PowerPoint Presentation</vt:lpstr>
      <vt:lpstr>Court Coverage/Officiating Techniques (both officials)</vt:lpstr>
      <vt:lpstr>Court Coverage Areas</vt:lpstr>
      <vt:lpstr>Primary Duties of Trail</vt:lpstr>
      <vt:lpstr>Specific Trail Mechanics</vt:lpstr>
      <vt:lpstr>Trail Work Ball Areas 1,2 &amp; 3</vt:lpstr>
      <vt:lpstr>Trail Work Ball Areas 4 &amp; 5</vt:lpstr>
      <vt:lpstr>Trail Work Ball Area 6</vt:lpstr>
      <vt:lpstr>Practical Advise for Trail</vt:lpstr>
      <vt:lpstr>Practical Advise for Trail</vt:lpstr>
      <vt:lpstr>Practical Advise for Trail</vt:lpstr>
      <vt:lpstr>Lead Work</vt:lpstr>
      <vt:lpstr>Lead on-ball coverage/movement</vt:lpstr>
      <vt:lpstr>Lead – Ball Areas 1,2 and 3</vt:lpstr>
      <vt:lpstr>Lead – Ball Areas 4 &amp;5 </vt:lpstr>
      <vt:lpstr>Dual Coverage Area</vt:lpstr>
      <vt:lpstr>Lead – Ball Area 6 </vt:lpstr>
      <vt:lpstr>PowerPoint Presentation</vt:lpstr>
      <vt:lpstr>PowerPoint Presentation</vt:lpstr>
      <vt:lpstr>PowerPoint Presentation</vt:lpstr>
      <vt:lpstr>Primary Duties of Lead</vt:lpstr>
      <vt:lpstr>Practical Advise for Lead</vt:lpstr>
      <vt:lpstr>Practical Advise for Lead</vt:lpstr>
      <vt:lpstr>Press Coverage – backcourt</vt:lpstr>
      <vt:lpstr>Press Coverage – backcourt</vt:lpstr>
      <vt:lpstr>Advise to officials - “calling the game”</vt:lpstr>
      <vt:lpstr>Line Responsibilities</vt:lpstr>
      <vt:lpstr>Throw-in Spots</vt:lpstr>
      <vt:lpstr>Backcourt Throw-in</vt:lpstr>
      <vt:lpstr>Backcourt Throw-in</vt:lpstr>
      <vt:lpstr>Backcourt Throw-in</vt:lpstr>
      <vt:lpstr>Backcourt Throw-in</vt:lpstr>
      <vt:lpstr>Frontcourt Throw-in</vt:lpstr>
      <vt:lpstr>Frontcourt Throw-in</vt:lpstr>
      <vt:lpstr>PowerPoint Presentation</vt:lpstr>
      <vt:lpstr>Foul Mechanics</vt:lpstr>
      <vt:lpstr>Simultaneous (Double) Whistles</vt:lpstr>
      <vt:lpstr>PowerPoint Presentation</vt:lpstr>
      <vt:lpstr>PowerPoint Presentation</vt:lpstr>
      <vt:lpstr>PowerPoint Presentation</vt:lpstr>
      <vt:lpstr>PowerPoint Presentation</vt:lpstr>
      <vt:lpstr>Free Throws and Positioning</vt:lpstr>
      <vt:lpstr>Violation Mechanics</vt:lpstr>
      <vt:lpstr>Substitutions</vt:lpstr>
      <vt:lpstr>Granting a Time-out</vt:lpstr>
      <vt:lpstr>Time Out Positions</vt:lpstr>
      <vt:lpstr>3 Point FG Coverage</vt:lpstr>
      <vt:lpstr>Summary and Review</vt:lpstr>
      <vt:lpstr>Summary and Review</vt:lpstr>
      <vt:lpstr>Summary and Review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FIBA 2 Person Mechanics </dc:title>
  <dc:creator>Calvin Dueck</dc:creator>
  <cp:lastModifiedBy>Calvin Dueck</cp:lastModifiedBy>
  <cp:revision>1</cp:revision>
  <dcterms:modified xsi:type="dcterms:W3CDTF">2016-12-02T00:08:31Z</dcterms:modified>
</cp:coreProperties>
</file>